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73" r:id="rId2"/>
    <p:sldId id="281" r:id="rId3"/>
    <p:sldId id="334" r:id="rId4"/>
    <p:sldId id="354" r:id="rId5"/>
    <p:sldId id="333" r:id="rId6"/>
    <p:sldId id="327" r:id="rId7"/>
    <p:sldId id="328" r:id="rId8"/>
    <p:sldId id="329" r:id="rId9"/>
    <p:sldId id="335" r:id="rId10"/>
    <p:sldId id="283" r:id="rId11"/>
    <p:sldId id="377" r:id="rId12"/>
    <p:sldId id="339" r:id="rId13"/>
    <p:sldId id="340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3" r:id="rId23"/>
    <p:sldId id="352" r:id="rId24"/>
    <p:sldId id="350" r:id="rId25"/>
    <p:sldId id="355" r:id="rId26"/>
    <p:sldId id="356" r:id="rId27"/>
    <p:sldId id="357" r:id="rId28"/>
    <p:sldId id="360" r:id="rId29"/>
    <p:sldId id="359" r:id="rId30"/>
    <p:sldId id="358" r:id="rId31"/>
    <p:sldId id="374" r:id="rId32"/>
    <p:sldId id="362" r:id="rId33"/>
    <p:sldId id="363" r:id="rId34"/>
    <p:sldId id="318" r:id="rId35"/>
    <p:sldId id="375" r:id="rId36"/>
    <p:sldId id="369" r:id="rId37"/>
    <p:sldId id="376" r:id="rId38"/>
    <p:sldId id="288" r:id="rId39"/>
    <p:sldId id="289" r:id="rId40"/>
    <p:sldId id="290" r:id="rId41"/>
    <p:sldId id="330" r:id="rId42"/>
    <p:sldId id="331" r:id="rId43"/>
    <p:sldId id="361" r:id="rId44"/>
    <p:sldId id="364" r:id="rId45"/>
    <p:sldId id="365" r:id="rId46"/>
    <p:sldId id="366" r:id="rId47"/>
    <p:sldId id="294" r:id="rId48"/>
    <p:sldId id="378" r:id="rId49"/>
    <p:sldId id="370" r:id="rId50"/>
    <p:sldId id="371" r:id="rId51"/>
    <p:sldId id="372" r:id="rId52"/>
    <p:sldId id="319" r:id="rId53"/>
    <p:sldId id="320" r:id="rId54"/>
    <p:sldId id="323" r:id="rId55"/>
    <p:sldId id="324" r:id="rId56"/>
    <p:sldId id="367" r:id="rId57"/>
    <p:sldId id="326" r:id="rId5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1B264B"/>
    <a:srgbClr val="22366B"/>
    <a:srgbClr val="21366A"/>
    <a:srgbClr val="2166B1"/>
    <a:srgbClr val="4B4B4B"/>
    <a:srgbClr val="1D3C71"/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 snapToObjects="1">
      <p:cViewPr>
        <p:scale>
          <a:sx n="66" d="100"/>
          <a:sy n="66" d="100"/>
        </p:scale>
        <p:origin x="-894" y="-114"/>
      </p:cViewPr>
      <p:guideLst>
        <p:guide orient="horz" pos="640"/>
        <p:guide orient="horz" pos="2183"/>
        <p:guide pos="2880"/>
        <p:guide pos="4082"/>
        <p:guide pos="181"/>
        <p:guide pos="5579"/>
      </p:guideLst>
    </p:cSldViewPr>
  </p:slideViewPr>
  <p:outlineViewPr>
    <p:cViewPr>
      <p:scale>
        <a:sx n="33" d="100"/>
        <a:sy n="33" d="100"/>
      </p:scale>
      <p:origin x="0" y="50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8000" y="169863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1698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1D01D86-A2A2-43A1-A78D-20B9468536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>
                <a:latin typeface="Arial" charset="0"/>
                <a:ea typeface="ＭＳ Ｐゴシック" pitchFamily="34" charset="-128"/>
              </a:rPr>
              <a:t>The anular piston keeps the clamping sleeve released by pushing against the set of disc springs.</a:t>
            </a:r>
          </a:p>
          <a:p>
            <a:r>
              <a:rPr lang="de-DE" smtClean="0">
                <a:latin typeface="Arial" charset="0"/>
                <a:ea typeface="ＭＳ Ｐゴシック" pitchFamily="34" charset="-128"/>
              </a:rPr>
              <a:t>On zero pressure the clamping sleeve is forced into the cone of the husing by a set of disc springs.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 userDrawn="1"/>
        </p:nvPicPr>
        <p:blipFill>
          <a:blip r:embed="rId2"/>
          <a:srcRect l="-2" r="-11768" b="-14291"/>
          <a:stretch>
            <a:fillRect/>
          </a:stretch>
        </p:blipFill>
        <p:spPr bwMode="auto">
          <a:xfrm>
            <a:off x="404813" y="293688"/>
            <a:ext cx="27749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53313" y="269875"/>
            <a:ext cx="1265237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2"/>
          <p:cNvSpPr>
            <a:spLocks noChangeShapeType="1"/>
          </p:cNvSpPr>
          <p:nvPr userDrawn="1"/>
        </p:nvSpPr>
        <p:spPr bwMode="auto">
          <a:xfrm>
            <a:off x="-6350" y="5764213"/>
            <a:ext cx="9144000" cy="0"/>
          </a:xfrm>
          <a:prstGeom prst="line">
            <a:avLst/>
          </a:prstGeom>
          <a:noFill/>
          <a:ln w="381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1112838"/>
            <a:ext cx="9144000" cy="0"/>
          </a:xfrm>
          <a:prstGeom prst="line">
            <a:avLst/>
          </a:prstGeom>
          <a:noFill/>
          <a:ln w="381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49740" y="1577949"/>
            <a:ext cx="8640000" cy="2144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1B264B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49740" y="4044702"/>
            <a:ext cx="8640000" cy="1522942"/>
          </a:xfrm>
          <a:prstGeom prst="rect">
            <a:avLst/>
          </a:prstGeom>
        </p:spPr>
        <p:txBody>
          <a:bodyPr/>
          <a:lstStyle>
            <a:lvl1pPr algn="ctr">
              <a:buNone/>
              <a:defRPr b="1">
                <a:solidFill>
                  <a:srgbClr val="1B264B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 userDrawn="1"/>
        </p:nvPicPr>
        <p:blipFill>
          <a:blip r:embed="rId2"/>
          <a:srcRect l="-2" r="-11768" b="-14291"/>
          <a:stretch>
            <a:fillRect/>
          </a:stretch>
        </p:blipFill>
        <p:spPr bwMode="auto">
          <a:xfrm>
            <a:off x="187325" y="106363"/>
            <a:ext cx="2066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80963"/>
            <a:ext cx="9715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2"/>
          <p:cNvSpPr>
            <a:spLocks noChangeShapeType="1"/>
          </p:cNvSpPr>
          <p:nvPr userDrawn="1"/>
        </p:nvSpPr>
        <p:spPr bwMode="auto">
          <a:xfrm>
            <a:off x="-6350" y="6442075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611188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933" y="753219"/>
            <a:ext cx="8804134" cy="533416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7251" y="1319002"/>
            <a:ext cx="8809498" cy="5025154"/>
          </a:xfrm>
          <a:prstGeom prst="rect">
            <a:avLst/>
          </a:prstGeom>
        </p:spPr>
        <p:txBody>
          <a:bodyPr/>
          <a:lstStyle>
            <a:lvl1pPr>
              <a:buClr>
                <a:srgbClr val="1D3C71"/>
              </a:buClr>
              <a:buSzPct val="90000"/>
              <a:buFont typeface="Arial" pitchFamily="34" charset="0"/>
              <a:buChar char="■"/>
              <a:defRPr sz="2000">
                <a:latin typeface="+mn-lt"/>
              </a:defRPr>
            </a:lvl1pPr>
            <a:lvl2pPr>
              <a:buClr>
                <a:srgbClr val="1D3C71"/>
              </a:buClr>
              <a:buSzPct val="90000"/>
              <a:buFont typeface="Arial" pitchFamily="34" charset="0"/>
              <a:buChar char="■"/>
              <a:defRPr sz="1800">
                <a:latin typeface="+mn-lt"/>
              </a:defRPr>
            </a:lvl2pPr>
            <a:lvl3pPr>
              <a:buClr>
                <a:srgbClr val="1D3C71"/>
              </a:buClr>
              <a:buSzPct val="90000"/>
              <a:buFont typeface="Arial" pitchFamily="34" charset="0"/>
              <a:buChar char="■"/>
              <a:defRPr sz="1600">
                <a:latin typeface="+mn-lt"/>
              </a:defRPr>
            </a:lvl3pPr>
            <a:lvl4pPr>
              <a:buClr>
                <a:srgbClr val="1D3C71"/>
              </a:buClr>
              <a:buSzPct val="90000"/>
              <a:buFont typeface="Arial" pitchFamily="34" charset="0"/>
              <a:buChar char="■"/>
              <a:defRPr>
                <a:latin typeface="+mn-lt"/>
              </a:defRPr>
            </a:lvl4pPr>
            <a:lvl5pPr>
              <a:buClr>
                <a:srgbClr val="1D3C71"/>
              </a:buClr>
              <a:buSzPct val="90000"/>
              <a:buFont typeface="Arial" pitchFamily="34" charset="0"/>
              <a:buChar char="■"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57BD0F5-121C-444F-B762-DE32B779C2FA}" type="datetime1">
              <a:rPr lang="de-DE"/>
              <a:pPr>
                <a:defRPr/>
              </a:pPr>
              <a:t>06.10.2013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EF1966D-906B-4D2B-8523-E82CDB91202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2"/>
          <p:cNvSpPr>
            <a:spLocks noChangeShapeType="1"/>
          </p:cNvSpPr>
          <p:nvPr userDrawn="1"/>
        </p:nvSpPr>
        <p:spPr bwMode="auto">
          <a:xfrm>
            <a:off x="0" y="6365875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4" name="Line 22"/>
          <p:cNvSpPr>
            <a:spLocks noChangeShapeType="1"/>
          </p:cNvSpPr>
          <p:nvPr userDrawn="1"/>
        </p:nvSpPr>
        <p:spPr bwMode="auto">
          <a:xfrm>
            <a:off x="0" y="611188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5" name="Grafik 9"/>
          <p:cNvPicPr>
            <a:picLocks noChangeAspect="1"/>
          </p:cNvPicPr>
          <p:nvPr userDrawn="1"/>
        </p:nvPicPr>
        <p:blipFill>
          <a:blip r:embed="rId2"/>
          <a:srcRect l="-2" r="-11768" b="-14291"/>
          <a:stretch>
            <a:fillRect/>
          </a:stretch>
        </p:blipFill>
        <p:spPr bwMode="auto">
          <a:xfrm>
            <a:off x="187325" y="106363"/>
            <a:ext cx="2066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80963"/>
            <a:ext cx="9715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1"/>
          <p:cNvSpPr txBox="1"/>
          <p:nvPr userDrawn="1"/>
        </p:nvSpPr>
        <p:spPr>
          <a:xfrm>
            <a:off x="31750" y="6426200"/>
            <a:ext cx="48768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200" dirty="0">
                <a:latin typeface="Arial" pitchFamily="34" charset="0"/>
                <a:cs typeface="+mn-cs"/>
              </a:rPr>
              <a:t>Design </a:t>
            </a:r>
            <a:r>
              <a:rPr lang="de-DE" sz="1200" dirty="0" err="1">
                <a:latin typeface="Arial" pitchFamily="34" charset="0"/>
                <a:cs typeface="+mn-cs"/>
              </a:rPr>
              <a:t>and</a:t>
            </a:r>
            <a:r>
              <a:rPr lang="de-DE" sz="1200" dirty="0">
                <a:latin typeface="Arial" pitchFamily="34" charset="0"/>
                <a:cs typeface="+mn-cs"/>
              </a:rPr>
              <a:t> Engineering </a:t>
            </a:r>
            <a:r>
              <a:rPr lang="de-DE" sz="1200" dirty="0" err="1">
                <a:latin typeface="Arial" pitchFamily="34" charset="0"/>
                <a:cs typeface="+mn-cs"/>
              </a:rPr>
              <a:t>of</a:t>
            </a:r>
            <a:r>
              <a:rPr lang="de-DE" sz="1200" dirty="0">
                <a:latin typeface="Arial" pitchFamily="34" charset="0"/>
                <a:cs typeface="+mn-cs"/>
              </a:rPr>
              <a:t> Neutron Instruments Meeting 2013</a:t>
            </a:r>
          </a:p>
          <a:p>
            <a:pPr eaLnBrk="0" hangingPunct="0">
              <a:defRPr/>
            </a:pPr>
            <a:r>
              <a:rPr lang="en-US" sz="1000" dirty="0">
                <a:latin typeface="Arial" pitchFamily="34" charset="0"/>
                <a:cs typeface="+mn-cs"/>
              </a:rPr>
              <a:t>Oak Ridge, Tennessee Oct 8-9th</a:t>
            </a:r>
            <a:endParaRPr lang="de-DE" sz="1000" dirty="0">
              <a:latin typeface="Arial" pitchFamily="34" charset="0"/>
              <a:cs typeface="+mn-cs"/>
            </a:endParaRPr>
          </a:p>
        </p:txBody>
      </p:sp>
      <p:sp>
        <p:nvSpPr>
          <p:cNvPr id="8" name="Textfeld 2"/>
          <p:cNvSpPr txBox="1"/>
          <p:nvPr userDrawn="1"/>
        </p:nvSpPr>
        <p:spPr>
          <a:xfrm>
            <a:off x="8005763" y="6446838"/>
            <a:ext cx="11303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1000" dirty="0">
                <a:latin typeface="Arial" pitchFamily="34" charset="0"/>
                <a:cs typeface="+mn-cs"/>
              </a:rPr>
              <a:t>Elbio Calzada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69933" y="753219"/>
            <a:ext cx="8804134" cy="53341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2"/>
          <p:cNvSpPr>
            <a:spLocks noChangeShapeType="1"/>
          </p:cNvSpPr>
          <p:nvPr userDrawn="1"/>
        </p:nvSpPr>
        <p:spPr bwMode="auto">
          <a:xfrm>
            <a:off x="-6350" y="6442075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5" name="Line 22"/>
          <p:cNvSpPr>
            <a:spLocks noChangeShapeType="1"/>
          </p:cNvSpPr>
          <p:nvPr userDrawn="1"/>
        </p:nvSpPr>
        <p:spPr bwMode="auto">
          <a:xfrm>
            <a:off x="0" y="611188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6" name="Grafik 9"/>
          <p:cNvPicPr>
            <a:picLocks noChangeAspect="1"/>
          </p:cNvPicPr>
          <p:nvPr userDrawn="1"/>
        </p:nvPicPr>
        <p:blipFill>
          <a:blip r:embed="rId2"/>
          <a:srcRect l="-2" r="-11768" b="-14291"/>
          <a:stretch>
            <a:fillRect/>
          </a:stretch>
        </p:blipFill>
        <p:spPr bwMode="auto">
          <a:xfrm>
            <a:off x="187325" y="106363"/>
            <a:ext cx="2066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80963"/>
            <a:ext cx="9715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5903" y="1327094"/>
            <a:ext cx="8798959" cy="5017972"/>
          </a:xfrm>
          <a:prstGeom prst="rect">
            <a:avLst/>
          </a:prstGeom>
        </p:spPr>
        <p:txBody>
          <a:bodyPr/>
          <a:lstStyle>
            <a:lvl1pPr marL="3175" indent="-3175">
              <a:buFontTx/>
              <a:buNone/>
              <a:defRPr sz="2000">
                <a:latin typeface="+mn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69933" y="753219"/>
            <a:ext cx="8804134" cy="53341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D6B8310-EDC8-4897-AAC2-B76FB54A02DD}" type="datetime1">
              <a:rPr lang="de-DE"/>
              <a:pPr>
                <a:defRPr/>
              </a:pPr>
              <a:t>06.10.2013</a:t>
            </a:fld>
            <a:endParaRPr lang="de-DE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59E675D-439B-45C3-B7FC-E56AE8EDF48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2"/>
          <p:cNvSpPr>
            <a:spLocks noChangeShapeType="1"/>
          </p:cNvSpPr>
          <p:nvPr userDrawn="1"/>
        </p:nvSpPr>
        <p:spPr bwMode="auto">
          <a:xfrm>
            <a:off x="-6350" y="6442075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sp>
        <p:nvSpPr>
          <p:cNvPr id="3" name="Line 22"/>
          <p:cNvSpPr>
            <a:spLocks noChangeShapeType="1"/>
          </p:cNvSpPr>
          <p:nvPr userDrawn="1"/>
        </p:nvSpPr>
        <p:spPr bwMode="auto">
          <a:xfrm>
            <a:off x="0" y="611188"/>
            <a:ext cx="9144000" cy="0"/>
          </a:xfrm>
          <a:prstGeom prst="line">
            <a:avLst/>
          </a:prstGeom>
          <a:noFill/>
          <a:ln w="25400">
            <a:solidFill>
              <a:srgbClr val="1B264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algn="r" eaLnBrk="0" hangingPunct="0">
              <a:defRPr/>
            </a:pPr>
            <a:endParaRPr lang="de-DE">
              <a:latin typeface="Arial" pitchFamily="34" charset="0"/>
              <a:cs typeface="+mn-cs"/>
            </a:endParaRPr>
          </a:p>
        </p:txBody>
      </p:sp>
      <p:pic>
        <p:nvPicPr>
          <p:cNvPr id="4" name="Grafik 9"/>
          <p:cNvPicPr>
            <a:picLocks noChangeAspect="1"/>
          </p:cNvPicPr>
          <p:nvPr userDrawn="1"/>
        </p:nvPicPr>
        <p:blipFill>
          <a:blip r:embed="rId2"/>
          <a:srcRect l="-2" r="-11768" b="-14291"/>
          <a:stretch>
            <a:fillRect/>
          </a:stretch>
        </p:blipFill>
        <p:spPr bwMode="auto">
          <a:xfrm>
            <a:off x="187325" y="106363"/>
            <a:ext cx="20669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80963"/>
            <a:ext cx="9715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BA5F553-0F40-4082-AD8E-EFB6AC47F0C9}" type="datetime1">
              <a:rPr lang="de-DE"/>
              <a:pPr>
                <a:defRPr/>
              </a:pPr>
              <a:t>06.10.2013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2A056FD-54FA-4AA6-9847-557AD9C4F8D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7638" y="6499225"/>
            <a:ext cx="944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1A948D9-9245-4655-AD02-3504A49EB4AD}" type="datetime1">
              <a:rPr lang="de-DE"/>
              <a:pPr>
                <a:defRPr/>
              </a:pPr>
              <a:t>06.10.2013</a:t>
            </a:fld>
            <a:endParaRPr lang="de-DE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75" y="6499225"/>
            <a:ext cx="7031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8013" y="6499225"/>
            <a:ext cx="744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10634CC-8801-4925-B13B-ED1534B61FE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ＭＳ Ｐゴシック" pitchFamily="1" charset="-128"/>
          <a:cs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pitchFamily="1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1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1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G:\Denim 2013 - Oak Ridge\Vortrag\DAT\Bil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65288"/>
            <a:ext cx="54737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feld 2"/>
          <p:cNvSpPr txBox="1">
            <a:spLocks noChangeArrowheads="1"/>
          </p:cNvSpPr>
          <p:nvPr/>
        </p:nvSpPr>
        <p:spPr bwMode="auto">
          <a:xfrm>
            <a:off x="1008063" y="908050"/>
            <a:ext cx="70929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2800"/>
              <a:t>Development of Neutron Imaging Facilities at FRM II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Votrag-Kob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650" y="1268413"/>
            <a:ext cx="6480175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4641850" y="4845050"/>
            <a:ext cx="1644650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en-US" sz="1400"/>
              <a:t>New ANTARES II facility on SR4a</a:t>
            </a:r>
            <a:endParaRPr lang="en-GB" altLang="en-US" sz="1400"/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7237413" y="3254375"/>
            <a:ext cx="157321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altLang="en-US" sz="1400"/>
              <a:t>Neutron beam 4a</a:t>
            </a:r>
            <a:endParaRPr lang="en-GB" altLang="en-US" sz="1400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 flipH="1">
            <a:off x="6408738" y="3406775"/>
            <a:ext cx="911225" cy="490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de-DE"/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84150" y="736600"/>
            <a:ext cx="286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 Facility</a:t>
            </a:r>
          </a:p>
          <a:p>
            <a:r>
              <a:rPr lang="en-US" sz="1800" b="1"/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107950" y="2384425"/>
            <a:ext cx="7748588" cy="1376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1366A">
                  <a:alpha val="52000"/>
                </a:srgbClr>
              </a:gs>
              <a:gs pos="100000">
                <a:schemeClr val="bg1">
                  <a:alpha val="46001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71450" y="2413000"/>
            <a:ext cx="719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Comparison </a:t>
            </a:r>
          </a:p>
          <a:p>
            <a:r>
              <a:rPr lang="en-US" sz="3600"/>
              <a:t>ANTARES I and New ANTARES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E:\Konferenzen\Denim 2013 - Oak Ridge\Vortrag\DAT\Antares 1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619250"/>
            <a:ext cx="54864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10"/>
          <p:cNvSpPr txBox="1">
            <a:spLocks noChangeArrowheads="1"/>
          </p:cNvSpPr>
          <p:nvPr/>
        </p:nvSpPr>
        <p:spPr bwMode="auto">
          <a:xfrm>
            <a:off x="6343650" y="2125663"/>
            <a:ext cx="1792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Shutter block</a:t>
            </a:r>
          </a:p>
        </p:txBody>
      </p:sp>
      <p:sp>
        <p:nvSpPr>
          <p:cNvPr id="23555" name="Line 14"/>
          <p:cNvSpPr>
            <a:spLocks noChangeShapeType="1"/>
          </p:cNvSpPr>
          <p:nvPr/>
        </p:nvSpPr>
        <p:spPr bwMode="auto">
          <a:xfrm flipH="1" flipV="1">
            <a:off x="5773738" y="1844675"/>
            <a:ext cx="569912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6372225" y="3536950"/>
            <a:ext cx="212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Evacuated flight tubes</a:t>
            </a:r>
          </a:p>
        </p:txBody>
      </p:sp>
      <p:sp>
        <p:nvSpPr>
          <p:cNvPr id="23557" name="Line 14"/>
          <p:cNvSpPr>
            <a:spLocks noChangeShapeType="1"/>
          </p:cNvSpPr>
          <p:nvPr/>
        </p:nvSpPr>
        <p:spPr bwMode="auto">
          <a:xfrm flipH="1" flipV="1">
            <a:off x="5076825" y="2889250"/>
            <a:ext cx="1295400" cy="83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395288" y="3502025"/>
            <a:ext cx="16557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Measurement chamber</a:t>
            </a:r>
          </a:p>
        </p:txBody>
      </p:sp>
      <p:sp>
        <p:nvSpPr>
          <p:cNvPr id="23559" name="Line 14"/>
          <p:cNvSpPr>
            <a:spLocks noChangeShapeType="1"/>
          </p:cNvSpPr>
          <p:nvPr/>
        </p:nvSpPr>
        <p:spPr bwMode="auto">
          <a:xfrm>
            <a:off x="1943100" y="3721100"/>
            <a:ext cx="144145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184150" y="736600"/>
            <a:ext cx="217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Concept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E:\Konferenzen\Denim 2013 - Oak Ridge\Vortrag\DAT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368425"/>
            <a:ext cx="3462337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529388" y="1909763"/>
            <a:ext cx="304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Reactor biological shield</a:t>
            </a:r>
          </a:p>
        </p:txBody>
      </p:sp>
      <p:sp>
        <p:nvSpPr>
          <p:cNvPr id="24579" name="Line 5"/>
          <p:cNvSpPr>
            <a:spLocks noChangeShapeType="1"/>
          </p:cNvSpPr>
          <p:nvPr/>
        </p:nvSpPr>
        <p:spPr bwMode="auto">
          <a:xfrm flipH="1" flipV="1">
            <a:off x="5972175" y="1946275"/>
            <a:ext cx="692150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6651625" y="2557463"/>
            <a:ext cx="1792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Shutter block</a:t>
            </a:r>
          </a:p>
        </p:txBody>
      </p:sp>
      <p:sp>
        <p:nvSpPr>
          <p:cNvPr id="24581" name="Line 14"/>
          <p:cNvSpPr>
            <a:spLocks noChangeShapeType="1"/>
          </p:cNvSpPr>
          <p:nvPr/>
        </p:nvSpPr>
        <p:spPr bwMode="auto">
          <a:xfrm flipH="1" flipV="1">
            <a:off x="5649913" y="2276475"/>
            <a:ext cx="105727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6665913" y="3098800"/>
            <a:ext cx="179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Chamber 1</a:t>
            </a:r>
          </a:p>
        </p:txBody>
      </p:sp>
      <p:sp>
        <p:nvSpPr>
          <p:cNvPr id="24583" name="Line 16"/>
          <p:cNvSpPr>
            <a:spLocks noChangeShapeType="1"/>
          </p:cNvSpPr>
          <p:nvPr/>
        </p:nvSpPr>
        <p:spPr bwMode="auto">
          <a:xfrm flipH="1" flipV="1">
            <a:off x="5326063" y="2943225"/>
            <a:ext cx="1385887" cy="363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6665913" y="3608388"/>
            <a:ext cx="1792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Chamber 2</a:t>
            </a:r>
          </a:p>
        </p:txBody>
      </p:sp>
      <p:sp>
        <p:nvSpPr>
          <p:cNvPr id="24585" name="Line 17"/>
          <p:cNvSpPr>
            <a:spLocks noChangeShapeType="1"/>
          </p:cNvSpPr>
          <p:nvPr/>
        </p:nvSpPr>
        <p:spPr bwMode="auto">
          <a:xfrm flipH="1">
            <a:off x="4791075" y="3836988"/>
            <a:ext cx="1930400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6" name="Text Box 13"/>
          <p:cNvSpPr txBox="1">
            <a:spLocks noChangeArrowheads="1"/>
          </p:cNvSpPr>
          <p:nvPr/>
        </p:nvSpPr>
        <p:spPr bwMode="auto">
          <a:xfrm>
            <a:off x="6702425" y="4184650"/>
            <a:ext cx="179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Chamber 3</a:t>
            </a:r>
          </a:p>
        </p:txBody>
      </p:sp>
      <p:sp>
        <p:nvSpPr>
          <p:cNvPr id="24587" name="Line 18"/>
          <p:cNvSpPr>
            <a:spLocks noChangeShapeType="1"/>
          </p:cNvSpPr>
          <p:nvPr/>
        </p:nvSpPr>
        <p:spPr bwMode="auto">
          <a:xfrm flipH="1">
            <a:off x="4713288" y="4429125"/>
            <a:ext cx="2000250" cy="439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8" name="Textfeld 1"/>
          <p:cNvSpPr txBox="1">
            <a:spLocks noChangeArrowheads="1"/>
          </p:cNvSpPr>
          <p:nvPr/>
        </p:nvSpPr>
        <p:spPr bwMode="auto">
          <a:xfrm>
            <a:off x="196850" y="1604963"/>
            <a:ext cx="412273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de-DE" sz="1600"/>
              <a:t>Beam accessible along flight path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More possibilities than ANTARES I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Higher flexibility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New &amp; lighter shielding material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Abundant space for experiments &amp; sample environment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All components on rail system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Cooling water &amp; pressurized air supply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sz="1600"/>
              <a:t>Electric supply up to 400V@400A</a:t>
            </a:r>
          </a:p>
        </p:txBody>
      </p:sp>
      <p:sp>
        <p:nvSpPr>
          <p:cNvPr id="24589" name="Text Box 15"/>
          <p:cNvSpPr txBox="1">
            <a:spLocks noChangeArrowheads="1"/>
          </p:cNvSpPr>
          <p:nvPr/>
        </p:nvSpPr>
        <p:spPr bwMode="auto">
          <a:xfrm>
            <a:off x="184150" y="736600"/>
            <a:ext cx="401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 Facility</a:t>
            </a:r>
          </a:p>
          <a:p>
            <a:r>
              <a:rPr lang="en-US" sz="1800" b="1"/>
              <a:t>New Concept with Three Chambers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E:\Konferenzen\Denim 2013 - Oak Ridge\Vortrag\DAT\Antares-1-shutter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47825"/>
            <a:ext cx="182086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E:\Konferenzen\Denim 2013 - Oak Ridge\Vortrag\DAT\Antares-1-shutter-03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314575"/>
            <a:ext cx="37814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E:\Konferenzen\Denim 2013 - Oak Ridge\Vortrag\DAT\Antares-1-shutter-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138" y="3279775"/>
            <a:ext cx="3781425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el 4"/>
          <p:cNvSpPr txBox="1">
            <a:spLocks/>
          </p:cNvSpPr>
          <p:nvPr/>
        </p:nvSpPr>
        <p:spPr bwMode="auto">
          <a:xfrm>
            <a:off x="4597400" y="5732463"/>
            <a:ext cx="4546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800" b="1"/>
              <a:t>Shutter Block</a:t>
            </a:r>
            <a:r>
              <a:rPr lang="en-US" sz="1600" b="1"/>
              <a:t/>
            </a:r>
            <a:br>
              <a:rPr lang="en-US" sz="1600" b="1"/>
            </a:br>
            <a:r>
              <a:rPr lang="en-US" sz="1600" b="1"/>
              <a:t>Secondary with collimator in Neutron beam</a:t>
            </a:r>
            <a:endParaRPr lang="de-DE" sz="1600" b="1"/>
          </a:p>
        </p:txBody>
      </p:sp>
      <p:sp>
        <p:nvSpPr>
          <p:cNvPr id="10" name="Titel 4"/>
          <p:cNvSpPr txBox="1">
            <a:spLocks/>
          </p:cNvSpPr>
          <p:nvPr/>
        </p:nvSpPr>
        <p:spPr>
          <a:xfrm>
            <a:off x="5003800" y="1616075"/>
            <a:ext cx="3781425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ＭＳ Ｐゴシック" pitchFamily="1" charset="-128"/>
                <a:cs typeface="ＭＳ Ｐゴシック" pitchFamily="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1800" kern="0" dirty="0" smtClean="0"/>
              <a:t>Shutter Block</a:t>
            </a:r>
            <a:r>
              <a:rPr lang="en-US" sz="1600" kern="0" dirty="0" smtClean="0"/>
              <a:t/>
            </a:r>
            <a:br>
              <a:rPr lang="en-US" sz="1600" kern="0" dirty="0" smtClean="0"/>
            </a:br>
            <a:r>
              <a:rPr lang="en-US" sz="1600" kern="0" dirty="0" smtClean="0"/>
              <a:t>secondary shutter in closed position</a:t>
            </a:r>
            <a:endParaRPr lang="de-DE" sz="1600" kern="0" dirty="0"/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184150" y="736600"/>
            <a:ext cx="264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Shutter Block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:\Konferenzen\Denim 2013 - Oak Ridge\Vortrag\DAT\Antares-II-shutter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63" y="1439863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5219700" y="1514475"/>
            <a:ext cx="24225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</a:pPr>
            <a:r>
              <a:rPr lang="de-DE" altLang="en-US" sz="1800"/>
              <a:t>External vertical beam shutter</a:t>
            </a:r>
          </a:p>
          <a:p>
            <a:pPr eaLnBrk="0" hangingPunct="0">
              <a:spcBef>
                <a:spcPct val="10000"/>
              </a:spcBef>
            </a:pPr>
            <a:r>
              <a:rPr lang="de-DE" altLang="en-US" sz="1800"/>
              <a:t>(fail-safe mechanism)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264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Shutter Block Concept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4392613" y="1736725"/>
            <a:ext cx="8270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E:\Konferenzen\Denim 2013 - Oak Ridge\Vortrag\DAT\Antares-II-shutter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63" y="1439863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5832475" y="2600325"/>
            <a:ext cx="2124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800"/>
              <a:t>Drum collimator selector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264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Shutter Block Concept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5076825" y="2889250"/>
            <a:ext cx="75565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E:\Konferenzen\Denim 2013 - Oak Ridge\Vortrag\DAT\Antares-II-shutter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863" y="1439863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 and New ANTARES II</a:t>
            </a:r>
          </a:p>
          <a:p>
            <a:r>
              <a:rPr lang="en-US" sz="1800" b="1"/>
              <a:t>Shutter Block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:\Konferenzen\Denim 2013 - Oak Ridge\Vortrag\DAT\Kollimatoren\Antares Alt\LD800-z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313" y="873125"/>
            <a:ext cx="31718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E:\Konferenzen\Denim 2013 - Oak Ridge\Vortrag\DAT\Kollimatoren\Antares Alt\LD800-au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3" y="3644900"/>
            <a:ext cx="31718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E:\Konferenzen\Denim 2013 - Oak Ridge\Vortrag\DAT\Kollimatoren\Antares Alt\Dscf0005 2008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2447925"/>
            <a:ext cx="319405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Collimator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:\Konferenzen\Denim 2013 - Oak Ridge\Vortrag\DAT\Kollimatoren\Antares Alt\Dscf0018 2008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1589088"/>
            <a:ext cx="5233988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635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Easy Job: Fitting Collimator Element into the Beam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107950" y="1411288"/>
            <a:ext cx="5976938" cy="973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1366A">
                  <a:alpha val="52000"/>
                </a:srgbClr>
              </a:gs>
              <a:gs pos="100000">
                <a:schemeClr val="bg1">
                  <a:alpha val="46001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647700" y="1592263"/>
            <a:ext cx="626427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3600" b="1"/>
              <a:t>Outline</a:t>
            </a:r>
            <a:endParaRPr lang="de-DE" altLang="de-DE" sz="3600"/>
          </a:p>
          <a:p>
            <a:pPr marL="355600" indent="-355600">
              <a:spcAft>
                <a:spcPct val="20000"/>
              </a:spcAft>
              <a:buClr>
                <a:srgbClr val="000000"/>
              </a:buClr>
              <a:buSzPct val="100000"/>
            </a:pPr>
            <a:endParaRPr lang="de-DE" altLang="de-DE" sz="2400"/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de-DE" altLang="de-DE"/>
              <a:t>Introduction</a:t>
            </a:r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de-DE" altLang="de-DE"/>
              <a:t>Neutron Imaging Facilities at FRM II</a:t>
            </a:r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de-DE" altLang="de-DE"/>
              <a:t>Comparison ANTARES I and New ANTARES II </a:t>
            </a:r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en-US"/>
              <a:t>ANTARES II – New Features</a:t>
            </a:r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en-US"/>
              <a:t>ANTARES II – Assembly  </a:t>
            </a:r>
          </a:p>
          <a:p>
            <a:pPr marL="355600" indent="-355600">
              <a:spcAft>
                <a:spcPct val="400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de-DE" altLang="de-DE"/>
              <a:t>Lessons Learned and Outlook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:\Konferenzen\Denim 2013 - Oak Ridge\Vortrag\DAT\P2150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813" y="1538288"/>
            <a:ext cx="5222875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741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Not-so-easy Job: Pulling Collimator Element out of the Beam Tube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79388" y="1570038"/>
            <a:ext cx="3024187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A dismounting concept had to be developed 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Working team had to be trained with mock-ups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Working team needed protection against contamination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Special handling tools had to be developed 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:\ecalzada\Projekte\Antares-Demontage\Fotos\2011_03_03\P21701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1668463"/>
            <a:ext cx="522128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741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Not-so-easy Job: Pulling Collimator Element out of the Beam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:\Denim 2013 - Oak Ridge\Vortrag\DAT\2011_05_05_Zerlegung Einschübe SR4 SR9\P4190204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1808163"/>
            <a:ext cx="5365750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741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Not-so-easy Job: Pulling Collimator Element out of the Beam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G:\Denim 2013 - Oak Ridge\Vortrag\DAT\2011_05_05_Zerlegung Einschübe SR4 SR9\P5030292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557338"/>
            <a:ext cx="5364163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741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Not-so-easy Job: Pulling Collimator Element out of the Beam Tube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79388" y="1570038"/>
            <a:ext cx="309721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Hot cell with shielding walls had to be built 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Remote manipulation necessary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Yellow barrels for radioactive waste necessary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Surveillance cameras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Special protection measurements for the working team (Gamma dose) 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endParaRPr lang="en-US" sz="1600"/>
          </a:p>
          <a:p>
            <a:pPr marL="177800" indent="-177800">
              <a:spcAft>
                <a:spcPct val="20000"/>
              </a:spcAft>
              <a:buFontTx/>
              <a:buChar char="•"/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G:\Denim 2013 - Oak Ridge\Vortrag\DAT\2011_05_05_Zerlegung Einschübe SR4 SR9\P4280237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75" y="1570038"/>
            <a:ext cx="5932488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741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Not-so-easy Job: Pulling Collimator Element out of the Beam Tube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79388" y="1570038"/>
            <a:ext cx="27447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Collimator parts had to be cut behind lead glass within the hot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E:\Konferenzen\Denim 2013 - Oak Ridge\Vortrag\DAT\Kollimatoren\Antares  II\KS-01.JPG"/>
          <p:cNvPicPr>
            <a:picLocks noChangeAspect="1" noChangeArrowheads="1"/>
          </p:cNvPicPr>
          <p:nvPr/>
        </p:nvPicPr>
        <p:blipFill>
          <a:blip r:embed="rId2"/>
          <a:srcRect l="9842" r="9842"/>
          <a:stretch>
            <a:fillRect/>
          </a:stretch>
        </p:blipFill>
        <p:spPr bwMode="auto">
          <a:xfrm>
            <a:off x="3371850" y="1520825"/>
            <a:ext cx="5484813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Collimator Concept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79388" y="1570038"/>
            <a:ext cx="3073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Pinholes: 2mm… 70m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L/D = 100…. 7,100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en-US" sz="1600"/>
              <a:t>Flux: </a:t>
            </a:r>
            <a:r>
              <a:rPr lang="de-DE" sz="1600"/>
              <a:t>108 n/cm²s @ L/D = 400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de-DE" sz="1600"/>
              <a:t>Machined from borated steel</a:t>
            </a:r>
          </a:p>
          <a:p>
            <a:pPr marL="177800" indent="-177800">
              <a:spcAft>
                <a:spcPct val="20000"/>
              </a:spcAft>
              <a:buFontTx/>
              <a:buChar char="•"/>
            </a:pPr>
            <a:r>
              <a:rPr lang="de-DE" sz="1600"/>
              <a:t>Length: 800 mm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E:\Konferenzen\Denim 2013 - Oak Ridge\Vortrag\DAT\Kollimatoren\Antares  II\LD800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7013" y="38608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fig02 new collimator cross 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3248025"/>
            <a:ext cx="5395912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el 4"/>
          <p:cNvSpPr>
            <a:spLocks noGrp="1"/>
          </p:cNvSpPr>
          <p:nvPr>
            <p:ph type="title"/>
          </p:nvPr>
        </p:nvSpPr>
        <p:spPr bwMode="auto">
          <a:xfrm>
            <a:off x="179388" y="752475"/>
            <a:ext cx="3671887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smtClean="0">
                <a:ea typeface="ＭＳ Ｐゴシック" pitchFamily="34" charset="-128"/>
              </a:rPr>
              <a:t>New ANTARES II </a:t>
            </a:r>
            <a:br>
              <a:rPr lang="en-US" sz="1800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Collimator Concept</a:t>
            </a:r>
            <a:br>
              <a:rPr lang="en-US" sz="1800" smtClean="0">
                <a:ea typeface="ＭＳ Ｐゴシック" pitchFamily="34" charset="-128"/>
              </a:rPr>
            </a:br>
            <a:endParaRPr lang="de-DE" sz="1800" smtClean="0">
              <a:ea typeface="ＭＳ Ｐゴシック" pitchFamily="34" charset="-128"/>
            </a:endParaRPr>
          </a:p>
        </p:txBody>
      </p:sp>
      <p:sp>
        <p:nvSpPr>
          <p:cNvPr id="38916" name="Textfeld 1"/>
          <p:cNvSpPr txBox="1">
            <a:spLocks noChangeArrowheads="1"/>
          </p:cNvSpPr>
          <p:nvPr/>
        </p:nvSpPr>
        <p:spPr bwMode="auto">
          <a:xfrm>
            <a:off x="179388" y="1666875"/>
            <a:ext cx="85629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Aft>
                <a:spcPct val="40000"/>
              </a:spcAft>
              <a:buFontTx/>
              <a:buChar char="•"/>
            </a:pPr>
            <a:r>
              <a:rPr lang="en-GB" sz="1600"/>
              <a:t>The new collimators for ANTARES II are manufactured from Borated steel plates as they are used for nuclear power plant shielding. </a:t>
            </a:r>
          </a:p>
          <a:p>
            <a:pPr marL="177800" indent="-177800" eaLnBrk="0" hangingPunct="0">
              <a:buFontTx/>
              <a:buChar char="•"/>
            </a:pPr>
            <a:r>
              <a:rPr lang="en-GB" sz="1600"/>
              <a:t>The cross section of the contained Boron overshadows the iron cross section in order to minimize the activation.</a:t>
            </a:r>
            <a:endParaRPr 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E:\Konferenzen\Denim 2013 - Oak Ridge\Vortrag\DAT\2012_04_13_Feckl_Kollimatoren\klein\DSCN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1527175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E:\Konferenzen\Denim 2013 - Oak Ridge\Vortrag\DAT\2012_04_13_Feckl_Kollimatoren\klein\DSCN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1527175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feld 1"/>
          <p:cNvSpPr txBox="1">
            <a:spLocks noChangeArrowheads="1"/>
          </p:cNvSpPr>
          <p:nvPr/>
        </p:nvSpPr>
        <p:spPr bwMode="auto">
          <a:xfrm>
            <a:off x="179388" y="4149725"/>
            <a:ext cx="84248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GB" sz="1600"/>
              <a:t>For the manufacturing of the new collimators a Steel alloy was used.</a:t>
            </a:r>
          </a:p>
          <a:p>
            <a:pPr marL="177800" indent="-177800" eaLnBrk="0" hangingPunct="0">
              <a:buFontTx/>
              <a:buChar char="•"/>
            </a:pPr>
            <a:endParaRPr lang="en-GB" sz="1600"/>
          </a:p>
          <a:p>
            <a:pPr marL="177800" indent="-177800" eaLnBrk="0" hangingPunct="0">
              <a:buFontTx/>
              <a:buChar char="•"/>
            </a:pPr>
            <a:r>
              <a:rPr lang="en-GB" sz="1600"/>
              <a:t>An Austrian company produces Borated steel plates that contain up to 1.88 wt% Boron in granular form, encased in the rolling process of steel plates.</a:t>
            </a:r>
          </a:p>
          <a:p>
            <a:pPr marL="177800" indent="-177800" eaLnBrk="0" hangingPunct="0">
              <a:buFontTx/>
              <a:buChar char="•"/>
            </a:pPr>
            <a:endParaRPr lang="en-GB" sz="1600"/>
          </a:p>
          <a:p>
            <a:pPr marL="177800" indent="-177800" eaLnBrk="0" hangingPunct="0">
              <a:buFontTx/>
              <a:buChar char="•"/>
            </a:pPr>
            <a:r>
              <a:rPr lang="en-GB" sz="1600"/>
              <a:t>Since the Boron is encased during the rolling process, this material is not available as semi-finished blocks, but only as sheet metal with a maximum thickness of 3.4 mm or less. </a:t>
            </a:r>
            <a:endParaRPr lang="en-US" sz="1600"/>
          </a:p>
          <a:p>
            <a:pPr marL="177800" indent="-177800" eaLnBrk="0" hangingPunct="0"/>
            <a:endParaRPr lang="de-DE" sz="1600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413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Collimator Concept - Manufacturing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:\Konferenzen\Denim 2013 - Oak Ridge\Vortrag\DAT\2012_04_13_Feckl_Kollimatoren\klein\DSCN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1460500"/>
            <a:ext cx="23415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6" descr="I:\fotos\2012_04_13_Feckl_Kollimatoren\DSCN0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2100" y="2700338"/>
            <a:ext cx="3948113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feld 4"/>
          <p:cNvSpPr txBox="1">
            <a:spLocks noChangeArrowheads="1"/>
          </p:cNvSpPr>
          <p:nvPr/>
        </p:nvSpPr>
        <p:spPr bwMode="auto">
          <a:xfrm>
            <a:off x="2879725" y="1552575"/>
            <a:ext cx="4140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GB" sz="1600"/>
              <a:t>The cut-out pieces were stacked and aligned in a press, then welded together in the pre-fabricated grooves, forming a solid block in the process</a:t>
            </a:r>
            <a:endParaRPr lang="de-DE" sz="1600"/>
          </a:p>
        </p:txBody>
      </p:sp>
      <p:sp>
        <p:nvSpPr>
          <p:cNvPr id="40964" name="Textfeld 5"/>
          <p:cNvSpPr txBox="1">
            <a:spLocks noChangeArrowheads="1"/>
          </p:cNvSpPr>
          <p:nvPr/>
        </p:nvSpPr>
        <p:spPr bwMode="auto">
          <a:xfrm>
            <a:off x="3995738" y="5656263"/>
            <a:ext cx="4860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US" sz="1600"/>
              <a:t>These blocks were placed in a milling machine and reduced to the required cross-section</a:t>
            </a:r>
            <a:endParaRPr lang="de-DE" sz="160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413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Collimator Concept - Manufacturing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ig08 finished par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3673475"/>
            <a:ext cx="29527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feld 1"/>
          <p:cNvSpPr txBox="1">
            <a:spLocks noChangeArrowheads="1"/>
          </p:cNvSpPr>
          <p:nvPr/>
        </p:nvSpPr>
        <p:spPr bwMode="auto">
          <a:xfrm>
            <a:off x="193675" y="1455738"/>
            <a:ext cx="51117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Aft>
                <a:spcPct val="30000"/>
              </a:spcAft>
              <a:buFontTx/>
              <a:buChar char="•"/>
            </a:pPr>
            <a:r>
              <a:rPr lang="en-GB" sz="1600"/>
              <a:t>To produce the conical channels in the collimators, stepped layering by laser cutting of varying diameter holes had been considered.</a:t>
            </a:r>
            <a:r>
              <a:rPr lang="de-DE" sz="1600"/>
              <a:t> </a:t>
            </a:r>
          </a:p>
          <a:p>
            <a:pPr marL="177800" indent="-177800" eaLnBrk="0" hangingPunct="0">
              <a:spcAft>
                <a:spcPct val="30000"/>
              </a:spcAft>
              <a:buFontTx/>
              <a:buChar char="•"/>
            </a:pPr>
            <a:r>
              <a:rPr lang="de-DE" sz="1600"/>
              <a:t>Wire-cut </a:t>
            </a:r>
            <a:r>
              <a:rPr lang="en-US" sz="1600"/>
              <a:t>electric discharge machining (wire EDM) </a:t>
            </a:r>
            <a:r>
              <a:rPr lang="en-GB" sz="1600"/>
              <a:t>with a threaded wire was the best way to cut the complicated contours of the pinhole camera projection. </a:t>
            </a:r>
            <a:endParaRPr lang="en-US" sz="1600"/>
          </a:p>
          <a:p>
            <a:pPr marL="177800" indent="-177800" eaLnBrk="0" hangingPunct="0"/>
            <a:endParaRPr lang="de-DE" sz="1600"/>
          </a:p>
        </p:txBody>
      </p:sp>
      <p:pic>
        <p:nvPicPr>
          <p:cNvPr id="41987" name="Picture 2" descr="E:\Konferenzen\Denim 2013 - Oak Ridge\Vortrag\DAT\2012_04_13_Feckl_Kollimatoren\DSCN0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8150" y="3390900"/>
            <a:ext cx="21082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fig06 block on mach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016000"/>
            <a:ext cx="2952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413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Collimator Concept - Manufacturing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uppieren 1"/>
          <p:cNvGrpSpPr>
            <a:grpSpLocks/>
          </p:cNvGrpSpPr>
          <p:nvPr/>
        </p:nvGrpSpPr>
        <p:grpSpPr bwMode="auto">
          <a:xfrm>
            <a:off x="34925" y="1736725"/>
            <a:ext cx="8972550" cy="4268788"/>
            <a:chOff x="35496" y="1779588"/>
            <a:chExt cx="8971979" cy="4268564"/>
          </a:xfrm>
        </p:grpSpPr>
        <p:pic>
          <p:nvPicPr>
            <p:cNvPr id="13316" name="Grafik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496" y="4371876"/>
              <a:ext cx="3255962" cy="1575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7" name="Picture 7" descr="PdNi_II_Tom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48425" y="4155852"/>
              <a:ext cx="2559050" cy="189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3318" name="Group 35"/>
            <p:cNvGrpSpPr>
              <a:grpSpLocks/>
            </p:cNvGrpSpPr>
            <p:nvPr/>
          </p:nvGrpSpPr>
          <p:grpSpPr bwMode="auto">
            <a:xfrm>
              <a:off x="674684" y="1779588"/>
              <a:ext cx="2889250" cy="2168525"/>
              <a:chOff x="4576" y="454"/>
              <a:chExt cx="1820" cy="1366"/>
            </a:xfrm>
          </p:grpSpPr>
          <p:pic>
            <p:nvPicPr>
              <p:cNvPr id="13322" name="Picture 11" descr="NormMerkur_40sec_x095_y115_phi000_geschüttelt0000_marked"/>
              <p:cNvPicPr>
                <a:picLocks noChangeAspect="1" noChangeArrowheads="1"/>
              </p:cNvPicPr>
              <p:nvPr/>
            </p:nvPicPr>
            <p:blipFill>
              <a:blip r:embed="rId4"/>
              <a:srcRect r="14796"/>
              <a:stretch>
                <a:fillRect/>
              </a:stretch>
            </p:blipFill>
            <p:spPr bwMode="auto">
              <a:xfrm>
                <a:off x="5348" y="460"/>
                <a:ext cx="1048" cy="1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323" name="Picture 12" descr="merkur natura"/>
              <p:cNvPicPr>
                <a:picLocks noChangeAspect="1" noChangeArrowheads="1"/>
              </p:cNvPicPr>
              <p:nvPr/>
            </p:nvPicPr>
            <p:blipFill>
              <a:blip r:embed="rId5"/>
              <a:srcRect l="6636" r="23273" b="16223"/>
              <a:stretch>
                <a:fillRect/>
              </a:stretch>
            </p:blipFill>
            <p:spPr bwMode="auto">
              <a:xfrm>
                <a:off x="4576" y="454"/>
                <a:ext cx="857" cy="1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3319" name="Gruppieren 20"/>
            <p:cNvGrpSpPr>
              <a:grpSpLocks noChangeAspect="1"/>
            </p:cNvGrpSpPr>
            <p:nvPr/>
          </p:nvGrpSpPr>
          <p:grpSpPr bwMode="auto">
            <a:xfrm>
              <a:off x="4319972" y="2031616"/>
              <a:ext cx="3873500" cy="1536700"/>
              <a:chOff x="13959066" y="35461065"/>
              <a:chExt cx="9135137" cy="3624265"/>
            </a:xfrm>
          </p:grpSpPr>
          <p:pic>
            <p:nvPicPr>
              <p:cNvPr id="16" name="Picture 67" descr="C:\Temp_ENRA\Objektive\2006_12_06_Objektive_DM_IPscans\fotos\P1010082.JPG"/>
              <p:cNvPicPr preferRelativeResize="0">
                <a:picLocks noChangeAspect="1" noChangeArrowheads="1"/>
              </p:cNvPicPr>
              <p:nvPr/>
            </p:nvPicPr>
            <p:blipFill>
              <a:blip r:embed="rId6"/>
              <a:srcRect l="21643" t="18448" r="28587" b="21027"/>
              <a:stretch>
                <a:fillRect/>
              </a:stretch>
            </p:blipFill>
            <p:spPr bwMode="auto">
              <a:xfrm>
                <a:off x="13958863" y="35465685"/>
                <a:ext cx="3968290" cy="3620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69" descr="C:\Temp_ENRA\Objektive\2006_12_06_Objektive_DM_IPscans\Obj_DM_60707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8421318" y="35461942"/>
                <a:ext cx="4672100" cy="3624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rcRect t="4836" b="18639"/>
          <a:stretch>
            <a:fillRect/>
          </a:stretch>
        </p:blipFill>
        <p:spPr bwMode="auto">
          <a:xfrm>
            <a:off x="3951288" y="3905250"/>
            <a:ext cx="221773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Text Box 13"/>
          <p:cNvSpPr txBox="1">
            <a:spLocks noChangeArrowheads="1"/>
          </p:cNvSpPr>
          <p:nvPr/>
        </p:nvSpPr>
        <p:spPr bwMode="auto">
          <a:xfrm>
            <a:off x="195263" y="747713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Introduction</a:t>
            </a:r>
          </a:p>
          <a:p>
            <a:r>
              <a:rPr lang="en-US" sz="1800" b="1"/>
              <a:t>Neutron Imaging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E:\Konferenzen\Denim 2013 - Oak Ridge\Vortrag\DAT\2012_04_13_Feckl_Kollimatoren\DSCN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471863"/>
            <a:ext cx="37084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fig09 collimator nearly comple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574800"/>
            <a:ext cx="619283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413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Collimator Concept - Manufacturing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:\ECA1\Japan\Paper\aii-v4-paper-02-S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2388" y="1492250"/>
            <a:ext cx="383222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1" name="Text Box 17"/>
          <p:cNvSpPr txBox="1">
            <a:spLocks noChangeArrowheads="1"/>
          </p:cNvSpPr>
          <p:nvPr/>
        </p:nvSpPr>
        <p:spPr bwMode="auto">
          <a:xfrm>
            <a:off x="184150" y="73660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 and New ANTARES II</a:t>
            </a:r>
          </a:p>
          <a:p>
            <a:r>
              <a:rPr lang="en-US" sz="1800" b="1"/>
              <a:t>Flight Tube Concepts</a:t>
            </a:r>
          </a:p>
        </p:txBody>
      </p:sp>
      <p:pic>
        <p:nvPicPr>
          <p:cNvPr id="75797" name="Picture 2" descr="E:\Konferenzen\Denim 2013 - Oak Ridge\Vortrag\DAT\Antares 1c.JPG"/>
          <p:cNvPicPr>
            <a:picLocks noChangeAspect="1" noChangeArrowheads="1"/>
          </p:cNvPicPr>
          <p:nvPr/>
        </p:nvPicPr>
        <p:blipFill>
          <a:blip r:embed="rId3"/>
          <a:srcRect r="7382"/>
          <a:stretch>
            <a:fillRect/>
          </a:stretch>
        </p:blipFill>
        <p:spPr bwMode="auto">
          <a:xfrm>
            <a:off x="184150" y="1501775"/>
            <a:ext cx="465772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E:\Konferenzen\Denim 2013 - Oak Ridge\Vortrag\DAT\103_03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063" y="1692275"/>
            <a:ext cx="5338762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347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Fixed Evacuated Flight Tubes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4"/>
          <p:cNvSpPr txBox="1">
            <a:spLocks/>
          </p:cNvSpPr>
          <p:nvPr/>
        </p:nvSpPr>
        <p:spPr bwMode="auto">
          <a:xfrm>
            <a:off x="184150" y="1555750"/>
            <a:ext cx="26352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buFontTx/>
              <a:buChar char="•"/>
            </a:pPr>
            <a:r>
              <a:rPr lang="de-DE" altLang="de-DE" sz="1600"/>
              <a:t>He-filled flight tubes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15mbar 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Highly flexible concept for moving, combining parts and removing parts from the flight tube</a:t>
            </a:r>
          </a:p>
        </p:txBody>
      </p:sp>
      <p:pic>
        <p:nvPicPr>
          <p:cNvPr id="53250" name="Picture 2" descr="E:\Konferenzen\Denim 2013 - Oak Ridge\Vortrag\DAT\ANTARES 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1175" y="1490663"/>
            <a:ext cx="5876925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263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He-Filled Flight Tubes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E:\Konferenzen\Denim 2013 - Oak Ridge\Vortrag\DAT\IMG_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3429000"/>
            <a:ext cx="36734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E:\Konferenzen\Denim 2013 - Oak Ridge\Vortrag\DAT\IMG_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3429000"/>
            <a:ext cx="367506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hteck 5"/>
          <p:cNvSpPr>
            <a:spLocks noChangeArrowheads="1"/>
          </p:cNvSpPr>
          <p:nvPr/>
        </p:nvSpPr>
        <p:spPr bwMode="auto">
          <a:xfrm>
            <a:off x="179388" y="1557338"/>
            <a:ext cx="763270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Aft>
                <a:spcPct val="20000"/>
              </a:spcAft>
            </a:pPr>
            <a:r>
              <a:rPr lang="en-US" altLang="en-US" sz="1600" b="1"/>
              <a:t>Disadvantages of concrete:</a:t>
            </a:r>
          </a:p>
          <a:p>
            <a:pPr marL="355600" indent="-355600">
              <a:spcAft>
                <a:spcPct val="20000"/>
              </a:spcAft>
              <a:buFontTx/>
              <a:buAutoNum type="arabicPeriod"/>
            </a:pPr>
            <a:r>
              <a:rPr lang="en-US" altLang="en-US" sz="1600"/>
              <a:t>Not all contained elements attenuate Neutron- and Gamma-radiation</a:t>
            </a:r>
          </a:p>
          <a:p>
            <a:pPr marL="355600" indent="-355600">
              <a:spcAft>
                <a:spcPct val="20000"/>
              </a:spcAft>
              <a:buFontTx/>
              <a:buAutoNum type="arabicPeriod"/>
            </a:pPr>
            <a:r>
              <a:rPr lang="en-US" altLang="en-US" sz="1600"/>
              <a:t>Available space at facility may be an issue</a:t>
            </a:r>
          </a:p>
          <a:p>
            <a:pPr marL="355600" indent="-355600">
              <a:spcAft>
                <a:spcPct val="20000"/>
              </a:spcAft>
              <a:buFontTx/>
              <a:buAutoNum type="arabicPeriod"/>
            </a:pPr>
            <a:r>
              <a:rPr lang="en-US" altLang="en-US" sz="1600"/>
              <a:t>Weight of shielding element may be an issue</a:t>
            </a:r>
          </a:p>
          <a:p>
            <a:pPr marL="355600" indent="-355600">
              <a:spcAft>
                <a:spcPct val="20000"/>
              </a:spcAft>
              <a:buFontTx/>
              <a:buAutoNum type="arabicPeriod"/>
            </a:pPr>
            <a:r>
              <a:rPr lang="en-US" altLang="en-US" sz="1600"/>
              <a:t>Processing difficult in winter time</a:t>
            </a:r>
          </a:p>
          <a:p>
            <a:pPr marL="355600" indent="-355600">
              <a:spcAft>
                <a:spcPct val="20000"/>
              </a:spcAft>
              <a:buFontTx/>
              <a:buAutoNum type="arabicPeriod"/>
            </a:pPr>
            <a:r>
              <a:rPr lang="en-US" altLang="en-US" sz="1600"/>
              <a:t>Proper disposal of concrete in steel containers on decommissioning. </a:t>
            </a:r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219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 I</a:t>
            </a:r>
          </a:p>
          <a:p>
            <a:r>
              <a:rPr lang="en-US" sz="1800" b="1"/>
              <a:t>Shielding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79388" y="1635125"/>
            <a:ext cx="549433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eaLnBrk="0" hangingPunct="0"/>
            <a:r>
              <a:rPr lang="en-GB" sz="1800" b="1"/>
              <a:t>Parameters of new shielding material</a:t>
            </a:r>
            <a:r>
              <a:rPr lang="en-GB" sz="1800"/>
              <a:t>:</a:t>
            </a:r>
          </a:p>
          <a:p>
            <a:pPr marL="355600" indent="-355600" eaLnBrk="0" hangingPunct="0"/>
            <a:r>
              <a:rPr lang="en-GB" sz="1800"/>
              <a:t> </a:t>
            </a:r>
          </a:p>
          <a:p>
            <a:pPr marL="355600" indent="-355600" eaLnBrk="0" hangingPunct="0"/>
            <a:r>
              <a:rPr lang="en-GB" sz="1600"/>
              <a:t>1. 	A mixture of 60% iron, 35% hydrogen and 5% boron</a:t>
            </a:r>
          </a:p>
          <a:p>
            <a:pPr marL="355600" indent="-355600" eaLnBrk="0" hangingPunct="0"/>
            <a:r>
              <a:rPr lang="en-GB" sz="1600"/>
              <a:t>2. 	Powder density minimum 80% </a:t>
            </a:r>
          </a:p>
          <a:p>
            <a:pPr marL="355600" indent="-355600" eaLnBrk="0" hangingPunct="0"/>
            <a:endParaRPr lang="en-GB" sz="1600"/>
          </a:p>
          <a:p>
            <a:pPr marL="355600" indent="-355600" eaLnBrk="0" hangingPunct="0"/>
            <a:endParaRPr lang="en-GB" sz="1600"/>
          </a:p>
          <a:p>
            <a:pPr marL="355600" indent="-355600" eaLnBrk="0" hangingPunct="0"/>
            <a:endParaRPr lang="en-GB" sz="1800" b="1"/>
          </a:p>
          <a:p>
            <a:pPr marL="355600" indent="-355600" eaLnBrk="0" hangingPunct="0"/>
            <a:endParaRPr lang="en-GB" sz="1800" b="1"/>
          </a:p>
          <a:p>
            <a:pPr marL="355600" indent="-355600" eaLnBrk="0" hangingPunct="0"/>
            <a:endParaRPr lang="en-GB" sz="1600"/>
          </a:p>
          <a:p>
            <a:pPr marL="355600" indent="-355600" eaLnBrk="0" hangingPunct="0"/>
            <a:r>
              <a:rPr lang="en-GB" sz="1600"/>
              <a:t>	</a:t>
            </a:r>
            <a:endParaRPr lang="de-DE" sz="1600"/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219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Shielding Concept</a:t>
            </a:r>
          </a:p>
        </p:txBody>
      </p:sp>
      <p:pic>
        <p:nvPicPr>
          <p:cNvPr id="76809" name="Grafik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924175"/>
            <a:ext cx="719613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G:\Denim 2013 - Oak Ridge\Vortrag\DAT\Abschirmung\20110125_halle_ost_0007_avoit_frmII_tu-muenchen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5163" y="1016000"/>
            <a:ext cx="43815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219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Shielding Concept</a:t>
            </a:r>
          </a:p>
        </p:txBody>
      </p:sp>
      <p:pic>
        <p:nvPicPr>
          <p:cNvPr id="60423" name="Picture 7" descr="Labor-pul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20825"/>
            <a:ext cx="1920875" cy="2195513"/>
          </a:xfrm>
          <a:prstGeom prst="rect">
            <a:avLst/>
          </a:prstGeom>
          <a:noFill/>
        </p:spPr>
      </p:pic>
      <p:pic>
        <p:nvPicPr>
          <p:cNvPr id="60424" name="Picture 8" descr="Wet s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933825"/>
            <a:ext cx="3232150" cy="1995488"/>
          </a:xfrm>
          <a:prstGeom prst="rect">
            <a:avLst/>
          </a:prstGeom>
          <a:noFill/>
        </p:spPr>
      </p:pic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4475163" y="4400550"/>
            <a:ext cx="4605337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4625" indent="-174625"/>
            <a:r>
              <a:rPr lang="en-US" sz="1800" b="1"/>
              <a:t>Advantages</a:t>
            </a:r>
            <a:r>
              <a:rPr lang="en-US" sz="1800"/>
              <a:t>: </a:t>
            </a:r>
          </a:p>
          <a:p>
            <a:pPr marL="174625" indent="-174625">
              <a:buFontTx/>
              <a:buChar char="•"/>
            </a:pPr>
            <a:r>
              <a:rPr lang="en-US" sz="1600"/>
              <a:t>Better shielding properties than heavy concrete</a:t>
            </a:r>
          </a:p>
          <a:p>
            <a:pPr marL="174625" indent="-174625">
              <a:buFontTx/>
              <a:buChar char="•"/>
            </a:pPr>
            <a:r>
              <a:rPr lang="en-US" sz="1600"/>
              <a:t>Material doesn’t get solid like concrete</a:t>
            </a:r>
          </a:p>
          <a:p>
            <a:pPr marL="174625" indent="-174625">
              <a:buFontTx/>
              <a:buChar char="•"/>
            </a:pPr>
            <a:r>
              <a:rPr lang="en-US" sz="1600"/>
              <a:t>Consistence like wet sand </a:t>
            </a:r>
          </a:p>
          <a:p>
            <a:pPr marL="174625" indent="-174625">
              <a:buFontTx/>
              <a:buChar char="•"/>
            </a:pPr>
            <a:r>
              <a:rPr lang="en-US" sz="1600"/>
              <a:t>Can be extracted from shielding containers</a:t>
            </a:r>
          </a:p>
          <a:p>
            <a:pPr marL="174625" indent="-174625">
              <a:buFontTx/>
              <a:buChar char="•"/>
            </a:pPr>
            <a:r>
              <a:rPr lang="en-US" sz="1600"/>
              <a:t>Reusable </a:t>
            </a:r>
          </a:p>
          <a:p>
            <a:pPr marL="174625" indent="-174625">
              <a:buFontTx/>
              <a:buChar char="•"/>
            </a:pPr>
            <a:r>
              <a:rPr lang="en-US" sz="1600"/>
              <a:t>Cost-efficient</a:t>
            </a:r>
          </a:p>
          <a:p>
            <a:pPr marL="174625" indent="-174625">
              <a:buFontTx/>
              <a:buChar char="•"/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07950" y="2600325"/>
            <a:ext cx="8748713" cy="1376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1366A">
                  <a:alpha val="52000"/>
                </a:srgbClr>
              </a:gs>
              <a:gs pos="100000">
                <a:schemeClr val="bg1">
                  <a:alpha val="46001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90500" y="2960688"/>
            <a:ext cx="8953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ANTARES II Facility - Innovative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uppieren 1"/>
          <p:cNvGrpSpPr>
            <a:grpSpLocks/>
          </p:cNvGrpSpPr>
          <p:nvPr/>
        </p:nvGrpSpPr>
        <p:grpSpPr bwMode="auto">
          <a:xfrm>
            <a:off x="2051050" y="1339850"/>
            <a:ext cx="4140200" cy="4321175"/>
            <a:chOff x="307102" y="1960220"/>
            <a:chExt cx="3112770" cy="3268980"/>
          </a:xfrm>
        </p:grpSpPr>
        <p:pic>
          <p:nvPicPr>
            <p:cNvPr id="45061" name="Picture 5" descr="aii-v4-paper-02-SW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7102" y="1960220"/>
              <a:ext cx="3112770" cy="326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Freihandform 2"/>
            <p:cNvSpPr>
              <a:spLocks/>
            </p:cNvSpPr>
            <p:nvPr/>
          </p:nvSpPr>
          <p:spPr bwMode="auto">
            <a:xfrm>
              <a:off x="2051720" y="2816932"/>
              <a:ext cx="504056" cy="684076"/>
            </a:xfrm>
            <a:custGeom>
              <a:avLst/>
              <a:gdLst>
                <a:gd name="T0" fmla="*/ 410373 w 619125"/>
                <a:gd name="T1" fmla="*/ 51000 h 809625"/>
                <a:gd name="T2" fmla="*/ 315672 w 619125"/>
                <a:gd name="T3" fmla="*/ 0 h 809625"/>
                <a:gd name="T4" fmla="*/ 160993 w 619125"/>
                <a:gd name="T5" fmla="*/ 314498 h 809625"/>
                <a:gd name="T6" fmla="*/ 0 w 619125"/>
                <a:gd name="T7" fmla="*/ 506597 h 809625"/>
                <a:gd name="T8" fmla="*/ 129426 w 619125"/>
                <a:gd name="T9" fmla="*/ 577996 h 809625"/>
                <a:gd name="T10" fmla="*/ 173620 w 619125"/>
                <a:gd name="T11" fmla="*/ 499797 h 809625"/>
                <a:gd name="T12" fmla="*/ 198874 w 619125"/>
                <a:gd name="T13" fmla="*/ 511696 h 809625"/>
                <a:gd name="T14" fmla="*/ 214657 w 619125"/>
                <a:gd name="T15" fmla="*/ 486197 h 809625"/>
                <a:gd name="T16" fmla="*/ 230441 w 619125"/>
                <a:gd name="T17" fmla="*/ 499797 h 809625"/>
                <a:gd name="T18" fmla="*/ 238332 w 619125"/>
                <a:gd name="T19" fmla="*/ 489597 h 809625"/>
                <a:gd name="T20" fmla="*/ 239911 w 619125"/>
                <a:gd name="T21" fmla="*/ 370598 h 809625"/>
                <a:gd name="T22" fmla="*/ 410373 w 619125"/>
                <a:gd name="T23" fmla="*/ 51000 h 8096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19125"/>
                <a:gd name="T37" fmla="*/ 0 h 809625"/>
                <a:gd name="T38" fmla="*/ 619125 w 619125"/>
                <a:gd name="T39" fmla="*/ 809625 h 8096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19125" h="809625">
                  <a:moveTo>
                    <a:pt x="619125" y="71438"/>
                  </a:moveTo>
                  <a:lnTo>
                    <a:pt x="476250" y="0"/>
                  </a:lnTo>
                  <a:lnTo>
                    <a:pt x="242888" y="440531"/>
                  </a:lnTo>
                  <a:lnTo>
                    <a:pt x="0" y="709613"/>
                  </a:lnTo>
                  <a:lnTo>
                    <a:pt x="195263" y="809625"/>
                  </a:lnTo>
                  <a:lnTo>
                    <a:pt x="261938" y="700088"/>
                  </a:lnTo>
                  <a:lnTo>
                    <a:pt x="300038" y="716756"/>
                  </a:lnTo>
                  <a:lnTo>
                    <a:pt x="323850" y="681038"/>
                  </a:lnTo>
                  <a:lnTo>
                    <a:pt x="347663" y="700088"/>
                  </a:lnTo>
                  <a:lnTo>
                    <a:pt x="359569" y="685800"/>
                  </a:lnTo>
                  <a:cubicBezTo>
                    <a:pt x="360363" y="630238"/>
                    <a:pt x="361156" y="574675"/>
                    <a:pt x="361950" y="519113"/>
                  </a:cubicBezTo>
                  <a:lnTo>
                    <a:pt x="619125" y="71438"/>
                  </a:lnTo>
                  <a:close/>
                </a:path>
              </a:pathLst>
            </a:custGeom>
            <a:solidFill>
              <a:srgbClr val="FFC000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45058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1400" y="1339850"/>
            <a:ext cx="2879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8"/>
          <p:cNvSpPr txBox="1">
            <a:spLocks noChangeArrowheads="1"/>
          </p:cNvSpPr>
          <p:nvPr/>
        </p:nvSpPr>
        <p:spPr bwMode="auto">
          <a:xfrm>
            <a:off x="184150" y="736600"/>
            <a:ext cx="262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Beam Formation Area </a:t>
            </a:r>
          </a:p>
        </p:txBody>
      </p:sp>
      <p:sp>
        <p:nvSpPr>
          <p:cNvPr id="45060" name="Textfeld 1"/>
          <p:cNvSpPr txBox="1">
            <a:spLocks noChangeArrowheads="1"/>
          </p:cNvSpPr>
          <p:nvPr/>
        </p:nvSpPr>
        <p:spPr bwMode="auto">
          <a:xfrm>
            <a:off x="184150" y="1592263"/>
            <a:ext cx="39497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Separately accessible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Fast shutter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Filters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Double Crystal Monochromator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Velocity Selector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Polarizer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Periscopes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936750"/>
            <a:ext cx="46355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09" name="Object 85"/>
          <p:cNvGraphicFramePr>
            <a:graphicFrameLocks noChangeAspect="1"/>
          </p:cNvGraphicFramePr>
          <p:nvPr/>
        </p:nvGraphicFramePr>
        <p:xfrm>
          <a:off x="4560888" y="1698625"/>
          <a:ext cx="5153025" cy="3600450"/>
        </p:xfrm>
        <a:graphic>
          <a:graphicData uri="http://schemas.openxmlformats.org/presentationml/2006/ole">
            <p:oleObj spid="_x0000_s1109" name="Graph" r:id="rId4" imgW="4152900" imgH="2908300" progId="">
              <p:embed/>
            </p:oleObj>
          </a:graphicData>
        </a:graphic>
      </p:graphicFrame>
      <p:sp>
        <p:nvSpPr>
          <p:cNvPr id="1111" name="Text Box 90"/>
          <p:cNvSpPr txBox="1">
            <a:spLocks noChangeArrowheads="1"/>
          </p:cNvSpPr>
          <p:nvPr/>
        </p:nvSpPr>
        <p:spPr bwMode="auto">
          <a:xfrm>
            <a:off x="184150" y="736600"/>
            <a:ext cx="307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Fast Shutter + Filter Wheel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G:\Denim 2013 - Oak Ridge\Vortrag\DAT\Schem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38" y="1974850"/>
            <a:ext cx="836295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extfeld 3"/>
          <p:cNvSpPr txBox="1">
            <a:spLocks noChangeArrowheads="1"/>
          </p:cNvSpPr>
          <p:nvPr/>
        </p:nvSpPr>
        <p:spPr bwMode="auto">
          <a:xfrm>
            <a:off x="388938" y="2349500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N Source</a:t>
            </a:r>
          </a:p>
        </p:txBody>
      </p:sp>
      <p:sp>
        <p:nvSpPr>
          <p:cNvPr id="12291" name="Textfeld 4"/>
          <p:cNvSpPr txBox="1">
            <a:spLocks noChangeArrowheads="1"/>
          </p:cNvSpPr>
          <p:nvPr/>
        </p:nvSpPr>
        <p:spPr bwMode="auto">
          <a:xfrm>
            <a:off x="1822450" y="1668463"/>
            <a:ext cx="156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Diaphragm</a:t>
            </a:r>
          </a:p>
        </p:txBody>
      </p:sp>
      <p:sp>
        <p:nvSpPr>
          <p:cNvPr id="12292" name="Textfeld 5"/>
          <p:cNvSpPr txBox="1">
            <a:spLocks noChangeArrowheads="1"/>
          </p:cNvSpPr>
          <p:nvPr/>
        </p:nvSpPr>
        <p:spPr bwMode="auto">
          <a:xfrm>
            <a:off x="5907088" y="1668463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Sample</a:t>
            </a:r>
          </a:p>
        </p:txBody>
      </p:sp>
      <p:cxnSp>
        <p:nvCxnSpPr>
          <p:cNvPr id="12293" name="Gerade Verbindung 6"/>
          <p:cNvCxnSpPr>
            <a:cxnSpLocks noChangeShapeType="1"/>
          </p:cNvCxnSpPr>
          <p:nvPr/>
        </p:nvCxnSpPr>
        <p:spPr bwMode="auto">
          <a:xfrm flipH="1" flipV="1">
            <a:off x="3024188" y="4202113"/>
            <a:ext cx="9525" cy="554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4" name="Gerade Verbindung 7"/>
          <p:cNvCxnSpPr>
            <a:cxnSpLocks noChangeShapeType="1"/>
          </p:cNvCxnSpPr>
          <p:nvPr/>
        </p:nvCxnSpPr>
        <p:spPr bwMode="auto">
          <a:xfrm flipH="1" flipV="1">
            <a:off x="6759575" y="4202113"/>
            <a:ext cx="7938" cy="5540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5" name="Gerade Verbindung mit Pfeil 8"/>
          <p:cNvCxnSpPr>
            <a:cxnSpLocks noChangeShapeType="1"/>
          </p:cNvCxnSpPr>
          <p:nvPr/>
        </p:nvCxnSpPr>
        <p:spPr bwMode="auto">
          <a:xfrm>
            <a:off x="3033713" y="4667250"/>
            <a:ext cx="3733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2296" name="Textfeld 9"/>
          <p:cNvSpPr txBox="1">
            <a:spLocks noChangeArrowheads="1"/>
          </p:cNvSpPr>
          <p:nvPr/>
        </p:nvSpPr>
        <p:spPr bwMode="auto">
          <a:xfrm>
            <a:off x="4773613" y="4216400"/>
            <a:ext cx="37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L</a:t>
            </a:r>
          </a:p>
        </p:txBody>
      </p:sp>
      <p:cxnSp>
        <p:nvCxnSpPr>
          <p:cNvPr id="12297" name="Gerade Verbindung 11"/>
          <p:cNvCxnSpPr>
            <a:cxnSpLocks noChangeShapeType="1"/>
          </p:cNvCxnSpPr>
          <p:nvPr/>
        </p:nvCxnSpPr>
        <p:spPr bwMode="auto">
          <a:xfrm>
            <a:off x="2916238" y="3241675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8" name="Gerade Verbindung 12"/>
          <p:cNvCxnSpPr>
            <a:cxnSpLocks noChangeShapeType="1"/>
          </p:cNvCxnSpPr>
          <p:nvPr/>
        </p:nvCxnSpPr>
        <p:spPr bwMode="auto">
          <a:xfrm>
            <a:off x="2916238" y="3608388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299" name="Gerade Verbindung mit Pfeil 13"/>
          <p:cNvCxnSpPr>
            <a:cxnSpLocks noChangeShapeType="1"/>
          </p:cNvCxnSpPr>
          <p:nvPr/>
        </p:nvCxnSpPr>
        <p:spPr bwMode="auto">
          <a:xfrm flipH="1" flipV="1">
            <a:off x="3157538" y="3608388"/>
            <a:ext cx="4762" cy="357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0" name="Gerade Verbindung mit Pfeil 14"/>
          <p:cNvCxnSpPr>
            <a:cxnSpLocks noChangeShapeType="1"/>
          </p:cNvCxnSpPr>
          <p:nvPr/>
        </p:nvCxnSpPr>
        <p:spPr bwMode="auto">
          <a:xfrm>
            <a:off x="3152775" y="2919413"/>
            <a:ext cx="0" cy="3238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301" name="Textfeld 15"/>
          <p:cNvSpPr txBox="1">
            <a:spLocks noChangeArrowheads="1"/>
          </p:cNvSpPr>
          <p:nvPr/>
        </p:nvSpPr>
        <p:spPr bwMode="auto">
          <a:xfrm>
            <a:off x="3095625" y="2752725"/>
            <a:ext cx="37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D</a:t>
            </a:r>
          </a:p>
        </p:txBody>
      </p:sp>
      <p:sp>
        <p:nvSpPr>
          <p:cNvPr id="12302" name="Textfeld 16"/>
          <p:cNvSpPr txBox="1">
            <a:spLocks noChangeArrowheads="1"/>
          </p:cNvSpPr>
          <p:nvPr/>
        </p:nvSpPr>
        <p:spPr bwMode="auto">
          <a:xfrm>
            <a:off x="3035300" y="5337175"/>
            <a:ext cx="3516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/>
              <a:t>Large L/D = High resolution</a:t>
            </a: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184150" y="73660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Introduction</a:t>
            </a:r>
          </a:p>
          <a:p>
            <a:r>
              <a:rPr lang="en-US" sz="1800" b="1"/>
              <a:t>The Principle of Neutron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Grafi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736725"/>
            <a:ext cx="408940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feld 12"/>
          <p:cNvSpPr txBox="1">
            <a:spLocks noChangeArrowheads="1"/>
          </p:cNvSpPr>
          <p:nvPr/>
        </p:nvSpPr>
        <p:spPr bwMode="auto">
          <a:xfrm>
            <a:off x="4633913" y="1597025"/>
            <a:ext cx="40068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5125" eaLnBrk="0" hangingPunct="0"/>
            <a:r>
              <a:rPr lang="de-DE" altLang="de-DE" sz="1600" b="1"/>
              <a:t>Astrium Neutron Velocity Selector</a:t>
            </a:r>
          </a:p>
          <a:p>
            <a:pPr defTabSz="4175125" eaLnBrk="0" hangingPunct="0"/>
            <a:endParaRPr lang="de-DE" altLang="de-DE" sz="1600"/>
          </a:p>
          <a:p>
            <a:pPr defTabSz="4175125" eaLnBrk="0" hangingPunct="0">
              <a:buFontTx/>
              <a:buChar char="•"/>
            </a:pPr>
            <a:r>
              <a:rPr lang="de-DE" altLang="de-DE" sz="1600"/>
              <a:t>  144 lamellae</a:t>
            </a:r>
          </a:p>
          <a:p>
            <a:pPr defTabSz="4175125" eaLnBrk="0" hangingPunct="0">
              <a:buFontTx/>
              <a:buChar char="•"/>
            </a:pPr>
            <a:r>
              <a:rPr lang="de-DE" altLang="de-DE" sz="1600"/>
              <a:t>  λ</a:t>
            </a:r>
            <a:r>
              <a:rPr lang="de-DE" altLang="de-DE" sz="1600" baseline="-25000"/>
              <a:t>min</a:t>
            </a:r>
            <a:r>
              <a:rPr lang="de-DE" altLang="de-DE" sz="1600"/>
              <a:t> = 2.95Å</a:t>
            </a:r>
          </a:p>
          <a:p>
            <a:pPr defTabSz="4175125" eaLnBrk="0" hangingPunct="0">
              <a:buFontTx/>
              <a:buChar char="•"/>
            </a:pPr>
            <a:r>
              <a:rPr lang="de-DE" altLang="de-DE" sz="1600"/>
              <a:t>  ∆</a:t>
            </a:r>
            <a:r>
              <a:rPr lang="el-GR" altLang="de-DE" sz="1600"/>
              <a:t>λ</a:t>
            </a:r>
            <a:r>
              <a:rPr lang="de-DE" altLang="de-DE" sz="1600"/>
              <a:t>/</a:t>
            </a:r>
            <a:r>
              <a:rPr lang="el-GR" altLang="de-DE" sz="1600"/>
              <a:t>λ</a:t>
            </a:r>
            <a:r>
              <a:rPr lang="de-DE" altLang="de-DE" sz="1600"/>
              <a:t> = 10%</a:t>
            </a:r>
          </a:p>
          <a:p>
            <a:pPr defTabSz="4175125" eaLnBrk="0" hangingPunct="0">
              <a:buFontTx/>
              <a:buChar char="•"/>
            </a:pPr>
            <a:r>
              <a:rPr lang="de-DE" altLang="de-DE" sz="1600"/>
              <a:t>  Peak Transmission &gt; 80%</a:t>
            </a:r>
          </a:p>
          <a:p>
            <a:pPr defTabSz="4175125" eaLnBrk="0" hangingPunct="0">
              <a:buFontTx/>
              <a:buChar char="•"/>
            </a:pPr>
            <a:r>
              <a:rPr lang="de-DE" altLang="de-DE" sz="1600"/>
              <a:t>  FOV ~ 20 x 20 cm</a:t>
            </a:r>
          </a:p>
          <a:p>
            <a:pPr defTabSz="4175125" eaLnBrk="0" hangingPunct="0">
              <a:buFontTx/>
              <a:buChar char="-"/>
            </a:pPr>
            <a:endParaRPr lang="de-DE" altLang="de-DE" sz="1600"/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4514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Monochromatization – Velocity Selector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8"/>
          <p:cNvSpPr>
            <a:spLocks noChangeShapeType="1"/>
          </p:cNvSpPr>
          <p:nvPr/>
        </p:nvSpPr>
        <p:spPr bwMode="auto">
          <a:xfrm>
            <a:off x="4872038" y="3892550"/>
            <a:ext cx="176212" cy="233363"/>
          </a:xfrm>
          <a:prstGeom prst="line">
            <a:avLst/>
          </a:prstGeom>
          <a:noFill/>
          <a:ln w="381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DE"/>
          </a:p>
        </p:txBody>
      </p:sp>
      <p:grpSp>
        <p:nvGrpSpPr>
          <p:cNvPr id="49154" name="Gruppieren 8"/>
          <p:cNvGrpSpPr>
            <a:grpSpLocks/>
          </p:cNvGrpSpPr>
          <p:nvPr/>
        </p:nvGrpSpPr>
        <p:grpSpPr bwMode="auto">
          <a:xfrm>
            <a:off x="4775200" y="1665288"/>
            <a:ext cx="3865563" cy="4135437"/>
            <a:chOff x="2326482" y="1056481"/>
            <a:chExt cx="4538663" cy="4745037"/>
          </a:xfrm>
        </p:grpSpPr>
        <p:pic>
          <p:nvPicPr>
            <p:cNvPr id="49158" name="Picture 4" descr="H:\Dokumente\NEUWAVE2008\P8230257_crop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26482" y="1056481"/>
              <a:ext cx="4538663" cy="474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9" name="Line 5"/>
            <p:cNvSpPr>
              <a:spLocks noChangeShapeType="1"/>
            </p:cNvSpPr>
            <p:nvPr/>
          </p:nvSpPr>
          <p:spPr bwMode="auto">
            <a:xfrm>
              <a:off x="3980657" y="2759868"/>
              <a:ext cx="866775" cy="110966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9160" name="Line 6"/>
            <p:cNvSpPr>
              <a:spLocks noChangeShapeType="1"/>
            </p:cNvSpPr>
            <p:nvPr/>
          </p:nvSpPr>
          <p:spPr bwMode="auto">
            <a:xfrm flipH="1" flipV="1">
              <a:off x="4385470" y="2793206"/>
              <a:ext cx="452437" cy="105251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  <p:sp>
          <p:nvSpPr>
            <p:cNvPr id="49161" name="Line 5"/>
            <p:cNvSpPr>
              <a:spLocks noChangeShapeType="1"/>
            </p:cNvSpPr>
            <p:nvPr/>
          </p:nvSpPr>
          <p:spPr bwMode="auto">
            <a:xfrm>
              <a:off x="4404519" y="2783680"/>
              <a:ext cx="1654536" cy="2111593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pic>
        <p:nvPicPr>
          <p:cNvPr id="49155" name="Grafik 15"/>
          <p:cNvPicPr>
            <a:picLocks noChangeAspect="1"/>
          </p:cNvPicPr>
          <p:nvPr/>
        </p:nvPicPr>
        <p:blipFill>
          <a:blip r:embed="rId3"/>
          <a:srcRect l="14339" t="4256" r="12428" b="1468"/>
          <a:stretch>
            <a:fillRect/>
          </a:stretch>
        </p:blipFill>
        <p:spPr bwMode="auto">
          <a:xfrm>
            <a:off x="917575" y="1563688"/>
            <a:ext cx="282575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feld 17"/>
          <p:cNvSpPr txBox="1">
            <a:spLocks noChangeArrowheads="1"/>
          </p:cNvSpPr>
          <p:nvPr/>
        </p:nvSpPr>
        <p:spPr bwMode="auto">
          <a:xfrm>
            <a:off x="179388" y="4268788"/>
            <a:ext cx="39973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1600" b="1">
                <a:solidFill>
                  <a:srgbClr val="000000"/>
                </a:solidFill>
              </a:rPr>
              <a:t>Pyrolytic graphite (002) crystals</a:t>
            </a:r>
          </a:p>
          <a:p>
            <a:pPr eaLnBrk="0" hangingPunct="0">
              <a:buFontTx/>
              <a:buChar char="•"/>
            </a:pPr>
            <a:r>
              <a:rPr lang="de-DE" altLang="de-DE" sz="1600">
                <a:solidFill>
                  <a:srgbClr val="000000"/>
                </a:solidFill>
              </a:rPr>
              <a:t>  Mosaicity 0.7°</a:t>
            </a:r>
          </a:p>
          <a:p>
            <a:pPr eaLnBrk="0" hangingPunct="0">
              <a:buFontTx/>
              <a:buChar char="•"/>
            </a:pPr>
            <a:r>
              <a:rPr lang="de-DE" altLang="de-DE" sz="1600">
                <a:solidFill>
                  <a:srgbClr val="000000"/>
                </a:solidFill>
              </a:rPr>
              <a:t>  ∆</a:t>
            </a:r>
            <a:r>
              <a:rPr lang="el-GR" altLang="de-DE" sz="1600">
                <a:solidFill>
                  <a:srgbClr val="000000"/>
                </a:solidFill>
              </a:rPr>
              <a:t>λ</a:t>
            </a:r>
            <a:r>
              <a:rPr lang="de-DE" altLang="de-DE" sz="1600">
                <a:solidFill>
                  <a:srgbClr val="000000"/>
                </a:solidFill>
              </a:rPr>
              <a:t>/</a:t>
            </a:r>
            <a:r>
              <a:rPr lang="el-GR" altLang="de-DE" sz="1600">
                <a:solidFill>
                  <a:srgbClr val="000000"/>
                </a:solidFill>
              </a:rPr>
              <a:t>λ</a:t>
            </a:r>
            <a:r>
              <a:rPr lang="de-DE" altLang="de-DE" sz="1600">
                <a:solidFill>
                  <a:srgbClr val="000000"/>
                </a:solidFill>
              </a:rPr>
              <a:t> = 1% .. 3%</a:t>
            </a:r>
          </a:p>
          <a:p>
            <a:pPr eaLnBrk="0" hangingPunct="0">
              <a:buFontTx/>
              <a:buChar char="•"/>
            </a:pPr>
            <a:r>
              <a:rPr lang="de-DE" altLang="de-DE" sz="1600">
                <a:solidFill>
                  <a:srgbClr val="000000"/>
                </a:solidFill>
              </a:rPr>
              <a:t>  Wavelength band: 2.7 … 6.5Å</a:t>
            </a:r>
          </a:p>
          <a:p>
            <a:pPr eaLnBrk="0" hangingPunct="0">
              <a:buFontTx/>
              <a:buChar char="•"/>
            </a:pPr>
            <a:endParaRPr lang="de-DE" altLang="de-DE" sz="1600">
              <a:solidFill>
                <a:srgbClr val="000000"/>
              </a:solidFill>
            </a:endParaRPr>
          </a:p>
          <a:p>
            <a:r>
              <a:rPr lang="de-DE" altLang="de-DE" sz="1600" b="1">
                <a:solidFill>
                  <a:srgbClr val="000000"/>
                </a:solidFill>
              </a:rPr>
              <a:t>Applications:</a:t>
            </a:r>
          </a:p>
          <a:p>
            <a:pPr eaLnBrk="0" hangingPunct="0">
              <a:buFontTx/>
              <a:buChar char="•"/>
            </a:pPr>
            <a:r>
              <a:rPr lang="de-DE" altLang="de-DE" sz="1600">
                <a:solidFill>
                  <a:srgbClr val="000000"/>
                </a:solidFill>
              </a:rPr>
              <a:t>  Bragg Edges</a:t>
            </a:r>
          </a:p>
          <a:p>
            <a:pPr eaLnBrk="0" hangingPunct="0">
              <a:buFontTx/>
              <a:buChar char="•"/>
            </a:pPr>
            <a:r>
              <a:rPr lang="de-DE" altLang="de-DE" sz="1600">
                <a:solidFill>
                  <a:srgbClr val="000000"/>
                </a:solidFill>
              </a:rPr>
              <a:t>  Texture</a:t>
            </a:r>
          </a:p>
          <a:p>
            <a:pPr>
              <a:buFontTx/>
              <a:buChar char="-"/>
            </a:pPr>
            <a:endParaRPr lang="de-DE" altLang="de-DE" sz="1600">
              <a:solidFill>
                <a:srgbClr val="000000"/>
              </a:solidFill>
            </a:endParaRPr>
          </a:p>
        </p:txBody>
      </p:sp>
      <p:sp>
        <p:nvSpPr>
          <p:cNvPr id="49157" name="Text Box 11"/>
          <p:cNvSpPr txBox="1">
            <a:spLocks noChangeArrowheads="1"/>
          </p:cNvSpPr>
          <p:nvPr/>
        </p:nvSpPr>
        <p:spPr bwMode="auto">
          <a:xfrm>
            <a:off x="184150" y="736600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Double Crystal Monochromator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9" descr="Poly-Periscope skiz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663" y="1125538"/>
            <a:ext cx="5329237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ext Box 22"/>
          <p:cNvSpPr txBox="1">
            <a:spLocks noChangeArrowheads="1"/>
          </p:cNvSpPr>
          <p:nvPr/>
        </p:nvSpPr>
        <p:spPr bwMode="auto">
          <a:xfrm>
            <a:off x="179388" y="4297363"/>
            <a:ext cx="80200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Aft>
                <a:spcPct val="50000"/>
              </a:spcAft>
              <a:buFontTx/>
              <a:buChar char="•"/>
            </a:pPr>
            <a:r>
              <a:rPr lang="de-DE" altLang="en-US" sz="1600"/>
              <a:t>Neutron periscope can be used to shield background radiation</a:t>
            </a:r>
          </a:p>
          <a:p>
            <a:pPr marL="177800" indent="-177800" eaLnBrk="0" hangingPunct="0">
              <a:spcAft>
                <a:spcPct val="50000"/>
              </a:spcAft>
              <a:buFontTx/>
              <a:buChar char="•"/>
            </a:pPr>
            <a:r>
              <a:rPr lang="de-DE" altLang="en-US" sz="1600"/>
              <a:t>availability of high m polarizing supermirrors also allows to build a polarizer based on the periscope principle </a:t>
            </a:r>
          </a:p>
          <a:p>
            <a:pPr marL="177800" indent="-177800" eaLnBrk="0" hangingPunct="0">
              <a:spcAft>
                <a:spcPct val="50000"/>
              </a:spcAft>
              <a:buFontTx/>
              <a:buChar char="•"/>
            </a:pPr>
            <a:r>
              <a:rPr lang="de-DE" altLang="en-US" sz="1600"/>
              <a:t>beam geometry is conserved, contrary to most other polarizers</a:t>
            </a:r>
          </a:p>
          <a:p>
            <a:pPr marL="177800" indent="-177800" eaLnBrk="0" hangingPunct="0">
              <a:spcAft>
                <a:spcPct val="50000"/>
              </a:spcAft>
              <a:buFontTx/>
              <a:buChar char="•"/>
            </a:pPr>
            <a:r>
              <a:rPr lang="de-DE" altLang="en-US" sz="1600"/>
              <a:t>High beam polarization expected</a:t>
            </a:r>
          </a:p>
          <a:p>
            <a:pPr marL="177800" indent="-177800" eaLnBrk="0" hangingPunct="0">
              <a:buFontTx/>
              <a:buChar char="•"/>
            </a:pPr>
            <a:endParaRPr lang="de-DE" altLang="en-US" sz="1600"/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Periscopes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uppieren 11"/>
          <p:cNvGrpSpPr>
            <a:grpSpLocks/>
          </p:cNvGrpSpPr>
          <p:nvPr/>
        </p:nvGrpSpPr>
        <p:grpSpPr bwMode="auto">
          <a:xfrm>
            <a:off x="1368425" y="2490788"/>
            <a:ext cx="7510463" cy="3602037"/>
            <a:chOff x="1511300" y="1636713"/>
            <a:chExt cx="7510463" cy="3602037"/>
          </a:xfrm>
        </p:grpSpPr>
        <p:pic>
          <p:nvPicPr>
            <p:cNvPr id="51205" name="Picture 8" descr="G:\ECA1\Japan\Vortrag\Peri\perisk-m3_zambau-02A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54300" y="1636713"/>
              <a:ext cx="5618163" cy="360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206" name="Gruppieren 10"/>
            <p:cNvGrpSpPr>
              <a:grpSpLocks/>
            </p:cNvGrpSpPr>
            <p:nvPr/>
          </p:nvGrpSpPr>
          <p:grpSpPr bwMode="auto">
            <a:xfrm>
              <a:off x="1511300" y="1844824"/>
              <a:ext cx="7510463" cy="3087687"/>
              <a:chOff x="1511300" y="1844824"/>
              <a:chExt cx="7510463" cy="3087687"/>
            </a:xfrm>
          </p:grpSpPr>
          <p:sp>
            <p:nvSpPr>
              <p:cNvPr id="51207" name="Line 9"/>
              <p:cNvSpPr>
                <a:spLocks noChangeShapeType="1"/>
              </p:cNvSpPr>
              <p:nvPr/>
            </p:nvSpPr>
            <p:spPr bwMode="auto">
              <a:xfrm flipH="1">
                <a:off x="7856538" y="1868636"/>
                <a:ext cx="1084262" cy="541338"/>
              </a:xfrm>
              <a:prstGeom prst="line">
                <a:avLst/>
              </a:prstGeom>
              <a:noFill/>
              <a:ln w="19050">
                <a:solidFill>
                  <a:srgbClr val="E53418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208" name="Text Box 10"/>
              <p:cNvSpPr txBox="1">
                <a:spLocks noChangeArrowheads="1"/>
              </p:cNvSpPr>
              <p:nvPr/>
            </p:nvSpPr>
            <p:spPr bwMode="auto">
              <a:xfrm rot="-1500000">
                <a:off x="7964488" y="1844824"/>
                <a:ext cx="1057275" cy="549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de-DE" altLang="en-US" sz="1200"/>
                  <a:t>Neutrons + </a:t>
                </a:r>
                <a:r>
                  <a:rPr lang="en-US" altLang="en-US" sz="1200">
                    <a:cs typeface="Times New Roman" pitchFamily="18" charset="0"/>
                  </a:rPr>
                  <a:t>γ</a:t>
                </a:r>
              </a:p>
              <a:p>
                <a:pPr algn="r" eaLnBrk="0" hangingPunct="0">
                  <a:spcBef>
                    <a:spcPct val="50000"/>
                  </a:spcBef>
                </a:pPr>
                <a:endParaRPr lang="en-GB" altLang="en-US" sz="1200"/>
              </a:p>
            </p:txBody>
          </p:sp>
          <p:sp>
            <p:nvSpPr>
              <p:cNvPr id="51209" name="Text Box 13"/>
              <p:cNvSpPr txBox="1">
                <a:spLocks noChangeArrowheads="1"/>
              </p:cNvSpPr>
              <p:nvPr/>
            </p:nvSpPr>
            <p:spPr bwMode="auto">
              <a:xfrm rot="-1500000">
                <a:off x="1511300" y="4383236"/>
                <a:ext cx="1408113" cy="549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de-DE" altLang="en-US" sz="1200"/>
                  <a:t>cold neutrons</a:t>
                </a:r>
                <a:endParaRPr lang="en-US" altLang="en-US" sz="1200">
                  <a:cs typeface="Times New Roman" pitchFamily="18" charset="0"/>
                </a:endParaRPr>
              </a:p>
              <a:p>
                <a:pPr algn="r" eaLnBrk="0" hangingPunct="0">
                  <a:spcBef>
                    <a:spcPct val="50000"/>
                  </a:spcBef>
                </a:pPr>
                <a:endParaRPr lang="en-GB" altLang="en-US" sz="1200"/>
              </a:p>
            </p:txBody>
          </p:sp>
          <p:sp>
            <p:nvSpPr>
              <p:cNvPr id="51210" name="Line 14"/>
              <p:cNvSpPr>
                <a:spLocks noChangeShapeType="1"/>
              </p:cNvSpPr>
              <p:nvPr/>
            </p:nvSpPr>
            <p:spPr bwMode="auto">
              <a:xfrm flipH="1">
                <a:off x="1655763" y="4262586"/>
                <a:ext cx="1293812" cy="604838"/>
              </a:xfrm>
              <a:prstGeom prst="line">
                <a:avLst/>
              </a:prstGeom>
              <a:noFill/>
              <a:ln w="19050">
                <a:solidFill>
                  <a:srgbClr val="E53418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51202" name="Picture 6" descr="G:\ECA1\Japan\Vortrag\Peri\Perifot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666875"/>
            <a:ext cx="320357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11"/>
          <p:cNvSpPr txBox="1">
            <a:spLocks noChangeArrowheads="1"/>
          </p:cNvSpPr>
          <p:nvPr/>
        </p:nvSpPr>
        <p:spPr bwMode="auto">
          <a:xfrm>
            <a:off x="184150" y="736600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Periscopes </a:t>
            </a:r>
          </a:p>
        </p:txBody>
      </p:sp>
      <p:sp>
        <p:nvSpPr>
          <p:cNvPr id="51204" name="Text Box 12"/>
          <p:cNvSpPr txBox="1">
            <a:spLocks noChangeArrowheads="1"/>
          </p:cNvSpPr>
          <p:nvPr/>
        </p:nvSpPr>
        <p:spPr bwMode="auto">
          <a:xfrm>
            <a:off x="3671888" y="1587500"/>
            <a:ext cx="3978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Several periscope prototypes were built and tested at the ANTARES I facility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uppieren 35"/>
          <p:cNvGrpSpPr>
            <a:grpSpLocks/>
          </p:cNvGrpSpPr>
          <p:nvPr/>
        </p:nvGrpSpPr>
        <p:grpSpPr bwMode="auto">
          <a:xfrm>
            <a:off x="4824413" y="1773238"/>
            <a:ext cx="5221287" cy="3708400"/>
            <a:chOff x="217286" y="1304764"/>
            <a:chExt cx="4094774" cy="2520950"/>
          </a:xfrm>
        </p:grpSpPr>
        <p:pic>
          <p:nvPicPr>
            <p:cNvPr id="54276" name="Picture 8" descr="G:\ECA1\Japan\Paper\aii-v4-paper-02-SW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7286" y="1304764"/>
              <a:ext cx="240030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7" name="Line 9"/>
            <p:cNvSpPr>
              <a:spLocks noChangeShapeType="1"/>
            </p:cNvSpPr>
            <p:nvPr/>
          </p:nvSpPr>
          <p:spPr bwMode="auto">
            <a:xfrm flipH="1">
              <a:off x="1455738" y="2459038"/>
              <a:ext cx="1128712" cy="512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278" name="Text Box 10"/>
            <p:cNvSpPr txBox="1">
              <a:spLocks noChangeArrowheads="1"/>
            </p:cNvSpPr>
            <p:nvPr/>
          </p:nvSpPr>
          <p:spPr bwMode="auto">
            <a:xfrm>
              <a:off x="2520519" y="2233933"/>
              <a:ext cx="1791541" cy="24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en-US" sz="1800"/>
                <a:t>Chamber 2</a:t>
              </a:r>
            </a:p>
          </p:txBody>
        </p:sp>
      </p:grpSp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185738" y="1546225"/>
            <a:ext cx="4684712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r>
              <a:rPr lang="de-DE" altLang="en-US" sz="1600"/>
              <a:t>Chamber with easy access.</a:t>
            </a:r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r>
              <a:rPr lang="de-DE" altLang="en-US" sz="1600"/>
              <a:t>Measurement position with high flux.</a:t>
            </a:r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r>
              <a:rPr lang="de-DE" altLang="en-US" sz="1600"/>
              <a:t>Measurement position with low background. (Advantage during longtime measurements</a:t>
            </a:r>
            <a:r>
              <a:rPr lang="en-US" altLang="en-US" sz="1600"/>
              <a:t>)</a:t>
            </a:r>
            <a:endParaRPr lang="de-DE" altLang="en-US" sz="1600"/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r>
              <a:rPr lang="de-DE" altLang="en-US" sz="1600"/>
              <a:t>Measurement position with possible large distance between sample and detector. (Advantages </a:t>
            </a:r>
            <a:r>
              <a:rPr lang="en-US" altLang="en-US" sz="1600"/>
              <a:t>for</a:t>
            </a:r>
            <a:r>
              <a:rPr lang="de-DE" altLang="en-US" sz="1600"/>
              <a:t> phase contrast and small angle scattering images</a:t>
            </a:r>
            <a:r>
              <a:rPr lang="en-US" altLang="en-US" sz="1600"/>
              <a:t>)</a:t>
            </a:r>
            <a:endParaRPr lang="de-DE" altLang="en-US" sz="1600"/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r>
              <a:rPr lang="de-DE" altLang="en-US" sz="1600"/>
              <a:t>Alternative measurement position for X-ray images with conical beam geometry and high flux.</a:t>
            </a:r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endParaRPr lang="de-DE" altLang="en-US" sz="1600"/>
          </a:p>
          <a:p>
            <a:pPr marL="177800" indent="-177800" eaLnBrk="0" hangingPunct="0">
              <a:spcBef>
                <a:spcPct val="50000"/>
              </a:spcBef>
              <a:buFontTx/>
              <a:buChar char="•"/>
            </a:pPr>
            <a:endParaRPr lang="en-GB" altLang="en-US" sz="1600"/>
          </a:p>
        </p:txBody>
      </p:sp>
      <p:sp>
        <p:nvSpPr>
          <p:cNvPr id="54275" name="Text Box 8"/>
          <p:cNvSpPr txBox="1">
            <a:spLocks noChangeArrowheads="1"/>
          </p:cNvSpPr>
          <p:nvPr/>
        </p:nvSpPr>
        <p:spPr bwMode="auto">
          <a:xfrm>
            <a:off x="184150" y="736600"/>
            <a:ext cx="315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Low Background Chamber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feld 1"/>
          <p:cNvSpPr txBox="1">
            <a:spLocks noChangeArrowheads="1"/>
          </p:cNvSpPr>
          <p:nvPr/>
        </p:nvSpPr>
        <p:spPr bwMode="auto">
          <a:xfrm>
            <a:off x="179388" y="1560513"/>
            <a:ext cx="388778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de-DE" altLang="de-DE" sz="1600"/>
              <a:t>Absolute encoders</a:t>
            </a:r>
          </a:p>
          <a:p>
            <a:pPr marL="177800" indent="-177800" eaLnBrk="0" hangingPunct="0">
              <a:buFontTx/>
              <a:buChar char="•"/>
            </a:pPr>
            <a:r>
              <a:rPr lang="de-DE" altLang="de-DE" sz="1600"/>
              <a:t>x, y linear stages: travel 400mm</a:t>
            </a:r>
          </a:p>
          <a:p>
            <a:pPr marL="177800" indent="-177800" eaLnBrk="0" hangingPunct="0">
              <a:buFontTx/>
              <a:buChar char="•"/>
            </a:pPr>
            <a:r>
              <a:rPr lang="de-DE" altLang="de-DE" sz="1600"/>
              <a:t>360°rotation</a:t>
            </a:r>
          </a:p>
          <a:p>
            <a:pPr marL="177800" indent="-177800" eaLnBrk="0" hangingPunct="0">
              <a:buFontTx/>
              <a:buChar char="•"/>
            </a:pPr>
            <a:r>
              <a:rPr lang="de-DE" altLang="de-DE" sz="1600"/>
              <a:t>2 goniometers</a:t>
            </a:r>
          </a:p>
          <a:p>
            <a:pPr marL="533400" lvl="1" indent="-176213" eaLnBrk="0" hangingPunct="0">
              <a:buFontTx/>
              <a:buChar char="•"/>
            </a:pPr>
            <a:endParaRPr lang="de-DE" altLang="de-DE" sz="1600"/>
          </a:p>
          <a:p>
            <a:pPr marL="177800" indent="-177800" eaLnBrk="0" hangingPunct="0"/>
            <a:r>
              <a:rPr lang="de-DE" altLang="de-DE" sz="1600"/>
              <a:t>High precision for small samples</a:t>
            </a:r>
          </a:p>
          <a:p>
            <a:pPr marL="177800" indent="-177800" eaLnBrk="0" hangingPunct="0"/>
            <a:r>
              <a:rPr lang="de-DE" altLang="de-DE" sz="1600">
                <a:sym typeface="Wingdings" pitchFamily="2" charset="2"/>
              </a:rPr>
              <a:t> Reproducable experiments</a:t>
            </a:r>
            <a:endParaRPr lang="de-DE" altLang="de-DE" sz="1600"/>
          </a:p>
        </p:txBody>
      </p:sp>
      <p:pic>
        <p:nvPicPr>
          <p:cNvPr id="55298" name="Grafik 6"/>
          <p:cNvPicPr>
            <a:picLocks noChangeAspect="1"/>
          </p:cNvPicPr>
          <p:nvPr/>
        </p:nvPicPr>
        <p:blipFill>
          <a:blip r:embed="rId2"/>
          <a:srcRect l="20421" t="3004" r="23834" b="5220"/>
          <a:stretch>
            <a:fillRect/>
          </a:stretch>
        </p:blipFill>
        <p:spPr bwMode="auto">
          <a:xfrm>
            <a:off x="2049463" y="2239963"/>
            <a:ext cx="3062287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Grafik 4"/>
          <p:cNvPicPr>
            <a:picLocks noChangeAspect="1"/>
          </p:cNvPicPr>
          <p:nvPr/>
        </p:nvPicPr>
        <p:blipFill>
          <a:blip r:embed="rId3"/>
          <a:srcRect r="32674" b="3076"/>
          <a:stretch>
            <a:fillRect/>
          </a:stretch>
        </p:blipFill>
        <p:spPr bwMode="auto">
          <a:xfrm>
            <a:off x="5091113" y="1916113"/>
            <a:ext cx="3910012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404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5-Axis HUBER Sample Manipulator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uppieren 2"/>
          <p:cNvGrpSpPr>
            <a:grpSpLocks/>
          </p:cNvGrpSpPr>
          <p:nvPr/>
        </p:nvGrpSpPr>
        <p:grpSpPr bwMode="auto">
          <a:xfrm>
            <a:off x="425450" y="3176588"/>
            <a:ext cx="4362450" cy="2954337"/>
            <a:chOff x="217286" y="1304764"/>
            <a:chExt cx="4094774" cy="2520950"/>
          </a:xfrm>
        </p:grpSpPr>
        <p:pic>
          <p:nvPicPr>
            <p:cNvPr id="56325" name="Picture 8" descr="G:\ECA1\Japan\Paper\aii-v4-paper-02-SW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7286" y="1304764"/>
              <a:ext cx="2400300" cy="2520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6" name="Line 9"/>
            <p:cNvSpPr>
              <a:spLocks noChangeShapeType="1"/>
            </p:cNvSpPr>
            <p:nvPr/>
          </p:nvSpPr>
          <p:spPr bwMode="auto">
            <a:xfrm flipH="1">
              <a:off x="1455738" y="2851907"/>
              <a:ext cx="1128712" cy="512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327" name="Text Box 10"/>
            <p:cNvSpPr txBox="1">
              <a:spLocks noChangeArrowheads="1"/>
            </p:cNvSpPr>
            <p:nvPr/>
          </p:nvSpPr>
          <p:spPr bwMode="auto">
            <a:xfrm>
              <a:off x="2519772" y="2629121"/>
              <a:ext cx="1792288" cy="315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altLang="en-US" sz="1800"/>
                <a:t>Chamber 3</a:t>
              </a:r>
            </a:p>
          </p:txBody>
        </p:sp>
      </p:grpSp>
      <p:sp>
        <p:nvSpPr>
          <p:cNvPr id="56322" name="Textfeld 1"/>
          <p:cNvSpPr txBox="1">
            <a:spLocks noChangeArrowheads="1"/>
          </p:cNvSpPr>
          <p:nvPr/>
        </p:nvSpPr>
        <p:spPr bwMode="auto">
          <a:xfrm>
            <a:off x="184150" y="1565275"/>
            <a:ext cx="446246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For large &amp; heavy samples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Manipulator load capacity: 500kg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Beam size: 350 x 350mm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Same beam properties as old ANTARES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L/D ratio 200 … 7100</a:t>
            </a:r>
          </a:p>
        </p:txBody>
      </p:sp>
      <p:pic>
        <p:nvPicPr>
          <p:cNvPr id="56323" name="Picture 2" descr="G:\Denim 2013 - Oak Ridge\Vortrag\DAT\IMG_1084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1406525"/>
            <a:ext cx="48133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9"/>
          <p:cNvSpPr txBox="1">
            <a:spLocks noChangeArrowheads="1"/>
          </p:cNvSpPr>
          <p:nvPr/>
        </p:nvSpPr>
        <p:spPr bwMode="auto">
          <a:xfrm>
            <a:off x="184150" y="736600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Large Sample Chamber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Grafik 4"/>
          <p:cNvPicPr>
            <a:picLocks noChangeAspect="1"/>
          </p:cNvPicPr>
          <p:nvPr/>
        </p:nvPicPr>
        <p:blipFill>
          <a:blip r:embed="rId2"/>
          <a:srcRect t="8624" b="12320"/>
          <a:stretch>
            <a:fillRect/>
          </a:stretch>
        </p:blipFill>
        <p:spPr bwMode="auto">
          <a:xfrm>
            <a:off x="3995738" y="1254125"/>
            <a:ext cx="20478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Grafik 6"/>
          <p:cNvPicPr>
            <a:picLocks noChangeAspect="1"/>
          </p:cNvPicPr>
          <p:nvPr/>
        </p:nvPicPr>
        <p:blipFill>
          <a:blip r:embed="rId3"/>
          <a:srcRect t="2344" b="3516"/>
          <a:stretch>
            <a:fillRect/>
          </a:stretch>
        </p:blipFill>
        <p:spPr bwMode="auto">
          <a:xfrm>
            <a:off x="6337300" y="792163"/>
            <a:ext cx="204628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Grafik 1"/>
          <p:cNvPicPr>
            <a:picLocks noChangeAspect="1"/>
          </p:cNvPicPr>
          <p:nvPr/>
        </p:nvPicPr>
        <p:blipFill>
          <a:blip r:embed="rId4"/>
          <a:srcRect l="7458" t="2794" b="2794"/>
          <a:stretch>
            <a:fillRect/>
          </a:stretch>
        </p:blipFill>
        <p:spPr bwMode="auto">
          <a:xfrm>
            <a:off x="458788" y="3849688"/>
            <a:ext cx="35734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Grafik 2"/>
          <p:cNvPicPr>
            <a:picLocks noChangeAspect="1"/>
          </p:cNvPicPr>
          <p:nvPr/>
        </p:nvPicPr>
        <p:blipFill>
          <a:blip r:embed="rId5"/>
          <a:srcRect l="2797" r="4662"/>
          <a:stretch>
            <a:fillRect/>
          </a:stretch>
        </p:blipFill>
        <p:spPr bwMode="auto">
          <a:xfrm>
            <a:off x="5019675" y="3836988"/>
            <a:ext cx="340518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184150" y="736600"/>
            <a:ext cx="238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Additional Features </a:t>
            </a:r>
          </a:p>
        </p:txBody>
      </p:sp>
      <p:sp>
        <p:nvSpPr>
          <p:cNvPr id="57351" name="Textfeld 1"/>
          <p:cNvSpPr txBox="1">
            <a:spLocks noChangeArrowheads="1"/>
          </p:cNvSpPr>
          <p:nvPr/>
        </p:nvSpPr>
        <p:spPr bwMode="auto">
          <a:xfrm>
            <a:off x="184150" y="1565275"/>
            <a:ext cx="381158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Surveillance camera 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Rail systems for all components aligned in the beam line 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Beam limiter with boron nitrite plates</a:t>
            </a:r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Interlock system 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de-DE" alt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107950" y="2557463"/>
            <a:ext cx="7748588" cy="1376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1366A">
                  <a:alpha val="52000"/>
                </a:srgbClr>
              </a:gs>
              <a:gs pos="100000">
                <a:schemeClr val="bg1">
                  <a:alpha val="46001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90500" y="2960688"/>
            <a:ext cx="8953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ANTARES II Facility - Assembly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G:\Denim 2013 - Oak Ridge\Vortrag\DAT\2011_03_16-Undichte Schweissnaehte\IMG_0272-K.jpg"/>
          <p:cNvPicPr>
            <a:picLocks noChangeAspect="1" noChangeArrowheads="1"/>
          </p:cNvPicPr>
          <p:nvPr/>
        </p:nvPicPr>
        <p:blipFill>
          <a:blip r:embed="rId2"/>
          <a:srcRect l="8858"/>
          <a:stretch>
            <a:fillRect/>
          </a:stretch>
        </p:blipFill>
        <p:spPr bwMode="auto">
          <a:xfrm>
            <a:off x="581025" y="2241550"/>
            <a:ext cx="37036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G:\Denim 2013 - Oak Ridge\Vortrag\DAT\2011_04_08-Schweissnaehte geflickt\IMG_0334-k.jpg"/>
          <p:cNvPicPr>
            <a:picLocks noChangeAspect="1" noChangeArrowheads="1"/>
          </p:cNvPicPr>
          <p:nvPr/>
        </p:nvPicPr>
        <p:blipFill>
          <a:blip r:embed="rId3"/>
          <a:srcRect r="8858"/>
          <a:stretch>
            <a:fillRect/>
          </a:stretch>
        </p:blipFill>
        <p:spPr bwMode="auto">
          <a:xfrm>
            <a:off x="4576763" y="2241550"/>
            <a:ext cx="37036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386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- Unexpected Problems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171450" y="1557338"/>
            <a:ext cx="5094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Leaks in the welded points of some shielding elements</a:t>
            </a:r>
          </a:p>
        </p:txBody>
      </p:sp>
      <p:grpSp>
        <p:nvGrpSpPr>
          <p:cNvPr id="61445" name="Group 7"/>
          <p:cNvGrpSpPr>
            <a:grpSpLocks/>
          </p:cNvGrpSpPr>
          <p:nvPr/>
        </p:nvGrpSpPr>
        <p:grpSpPr bwMode="auto">
          <a:xfrm rot="1945878">
            <a:off x="7429500" y="2047875"/>
            <a:ext cx="1751013" cy="336550"/>
            <a:chOff x="3638" y="485"/>
            <a:chExt cx="1103" cy="218"/>
          </a:xfrm>
        </p:grpSpPr>
        <p:sp>
          <p:nvSpPr>
            <p:cNvPr id="61446" name="Text Box 8"/>
            <p:cNvSpPr txBox="1">
              <a:spLocks noChangeArrowheads="1"/>
            </p:cNvSpPr>
            <p:nvPr/>
          </p:nvSpPr>
          <p:spPr bwMode="auto">
            <a:xfrm>
              <a:off x="3638" y="485"/>
              <a:ext cx="1083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i="1">
                  <a:solidFill>
                    <a:srgbClr val="008000"/>
                  </a:solidFill>
                </a:rPr>
                <a:t>Problem Solved</a:t>
              </a:r>
            </a:p>
          </p:txBody>
        </p:sp>
        <p:sp>
          <p:nvSpPr>
            <p:cNvPr id="61447" name="Line 9"/>
            <p:cNvSpPr>
              <a:spLocks noChangeShapeType="1"/>
            </p:cNvSpPr>
            <p:nvPr/>
          </p:nvSpPr>
          <p:spPr bwMode="auto">
            <a:xfrm>
              <a:off x="3658" y="698"/>
              <a:ext cx="1083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448" name="Line 10"/>
            <p:cNvSpPr>
              <a:spLocks noChangeShapeType="1"/>
            </p:cNvSpPr>
            <p:nvPr/>
          </p:nvSpPr>
          <p:spPr bwMode="auto">
            <a:xfrm>
              <a:off x="3651" y="486"/>
              <a:ext cx="1083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title"/>
          </p:nvPr>
        </p:nvSpPr>
        <p:spPr bwMode="auto">
          <a:xfrm>
            <a:off x="169863" y="752475"/>
            <a:ext cx="8804275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800" smtClean="0">
                <a:ea typeface="ＭＳ Ｐゴシック" pitchFamily="34" charset="-128"/>
              </a:rPr>
              <a:t>Neutron Imaging Facilities at FRM II</a:t>
            </a:r>
            <a:br>
              <a:rPr lang="de-DE" sz="1800" smtClean="0">
                <a:ea typeface="ＭＳ Ｐゴシック" pitchFamily="34" charset="-128"/>
              </a:rPr>
            </a:br>
            <a:r>
              <a:rPr lang="de-DE" sz="1800" smtClean="0">
                <a:ea typeface="ＭＳ Ｐゴシック" pitchFamily="34" charset="-128"/>
              </a:rPr>
              <a:t>PGAA - Cold</a:t>
            </a:r>
            <a:r>
              <a:rPr lang="de-DE" sz="1600" smtClean="0">
                <a:ea typeface="ＭＳ Ｐゴシック" pitchFamily="34" charset="-128"/>
              </a:rPr>
              <a:t> </a:t>
            </a:r>
            <a:r>
              <a:rPr lang="de-DE" sz="1800" smtClean="0">
                <a:ea typeface="ＭＳ Ｐゴシック" pitchFamily="34" charset="-128"/>
              </a:rPr>
              <a:t>Neutron Beam with Eliptical N-Guide Option</a:t>
            </a:r>
          </a:p>
        </p:txBody>
      </p:sp>
      <p:pic>
        <p:nvPicPr>
          <p:cNvPr id="14338" name="Picture 4" descr="G:\Denim 2013 - Oak Ridge\Vortrag\DAT\PGAA\PGAA Skizze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790700"/>
            <a:ext cx="53911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E:\Konferenzen\Denim 2013 - Oak Ridge\Vortrag\DAT\Nectar\PGAA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897313"/>
            <a:ext cx="358140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5562600" y="3081338"/>
            <a:ext cx="3205163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ＭＳ Ｐゴシック" pitchFamily="1" charset="-128"/>
                <a:cs typeface="ＭＳ Ｐゴシック" pitchFamily="1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sz="1600" kern="0" dirty="0" smtClean="0"/>
              <a:t>PGAA beam </a:t>
            </a:r>
            <a:r>
              <a:rPr lang="de-DE" sz="1600" kern="0" dirty="0" err="1" smtClean="0"/>
              <a:t>line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concept</a:t>
            </a:r>
            <a:endParaRPr lang="de-DE" sz="16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G:\Denim 2013 - Oak Ridge\Vortrag\DAT\Montage\P8100422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168525"/>
            <a:ext cx="367823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4" descr="G:\Denim 2013 - Oak Ridge\Vortrag\DAT\Montage\P7080448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138363"/>
            <a:ext cx="474345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386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- Unexpected Problems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195263" y="1563688"/>
            <a:ext cx="736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Leaks between charging apertures and cover plates of some shielding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G:\Denim 2013 - Oak Ridge\Vortrag\DAT\Poli\P1000328 (640x48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3300" y="14954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4" descr="G:\Denim 2013 - Oak Ridge\Vortrag\DAT\Poli\P1000330 (640x480).jpg"/>
          <p:cNvPicPr>
            <a:picLocks noChangeAspect="1" noChangeArrowheads="1"/>
          </p:cNvPicPr>
          <p:nvPr/>
        </p:nvPicPr>
        <p:blipFill>
          <a:blip r:embed="rId3"/>
          <a:srcRect t="7382"/>
          <a:stretch>
            <a:fillRect/>
          </a:stretch>
        </p:blipFill>
        <p:spPr bwMode="auto">
          <a:xfrm>
            <a:off x="4824413" y="4014788"/>
            <a:ext cx="32512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 descr="G:\Denim 2013 - Oak Ridge\Vortrag\DAT\Poli\R0011823-K.jpg"/>
          <p:cNvPicPr>
            <a:picLocks noChangeAspect="1" noChangeArrowheads="1"/>
          </p:cNvPicPr>
          <p:nvPr/>
        </p:nvPicPr>
        <p:blipFill>
          <a:blip r:embed="rId4"/>
          <a:srcRect t="9724"/>
          <a:stretch>
            <a:fillRect/>
          </a:stretch>
        </p:blipFill>
        <p:spPr bwMode="auto">
          <a:xfrm>
            <a:off x="738188" y="1503363"/>
            <a:ext cx="360045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7" descr="G:\Denim 2013 - Oak Ridge\Vortrag\DAT\Poli\DSC00927-k.jpg"/>
          <p:cNvPicPr>
            <a:picLocks noChangeAspect="1" noChangeArrowheads="1"/>
          </p:cNvPicPr>
          <p:nvPr/>
        </p:nvPicPr>
        <p:blipFill>
          <a:blip r:embed="rId5"/>
          <a:srcRect b="7042"/>
          <a:stretch>
            <a:fillRect/>
          </a:stretch>
        </p:blipFill>
        <p:spPr bwMode="auto">
          <a:xfrm>
            <a:off x="712788" y="4035425"/>
            <a:ext cx="36258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184150" y="736600"/>
            <a:ext cx="386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- Unexpected Problems</a:t>
            </a:r>
          </a:p>
        </p:txBody>
      </p:sp>
      <p:grpSp>
        <p:nvGrpSpPr>
          <p:cNvPr id="63494" name="Group 10"/>
          <p:cNvGrpSpPr>
            <a:grpSpLocks/>
          </p:cNvGrpSpPr>
          <p:nvPr/>
        </p:nvGrpSpPr>
        <p:grpSpPr bwMode="auto">
          <a:xfrm rot="1945878">
            <a:off x="7213600" y="1292225"/>
            <a:ext cx="1751013" cy="336550"/>
            <a:chOff x="3638" y="486"/>
            <a:chExt cx="1103" cy="212"/>
          </a:xfrm>
        </p:grpSpPr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3638" y="486"/>
              <a:ext cx="10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i="1">
                  <a:solidFill>
                    <a:srgbClr val="008000"/>
                  </a:solidFill>
                </a:rPr>
                <a:t>Problem Solved</a:t>
              </a:r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>
              <a:off x="3658" y="698"/>
              <a:ext cx="1083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>
              <a:off x="3651" y="486"/>
              <a:ext cx="1083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G:\Denim 2013 - Oak Ridge\Vortrag\DAT\Montage\P8230430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474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 descr="G:\Denim 2013 - Oak Ridge\Vortrag\DAT\Montage\P8230448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8975" y="836613"/>
            <a:ext cx="32321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357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– Positive Surprises 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6264275" y="3328988"/>
            <a:ext cx="2919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…accurately to the millimeter. 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192088" y="5937250"/>
            <a:ext cx="8950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Smooth moving and positioning of shielding elements weighing 50+ tons with air cushion system..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G:\Denim 2013 - Oak Ridge\Vortrag\DAT\Montage\P5100363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881188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3" descr="G:\Denim 2013 - Oak Ridge\Vortrag\DAT\Montage\P5100378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113" y="1881188"/>
            <a:ext cx="414655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Assembly- Positive Surprises </a:t>
            </a: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195263" y="5200650"/>
            <a:ext cx="661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Easy handling of shielding elements with the support of hydraulic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5"/>
          <p:cNvSpPr txBox="1">
            <a:spLocks noChangeArrowheads="1"/>
          </p:cNvSpPr>
          <p:nvPr/>
        </p:nvSpPr>
        <p:spPr bwMode="auto">
          <a:xfrm>
            <a:off x="184150" y="736600"/>
            <a:ext cx="357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– Positive Surprises </a:t>
            </a:r>
          </a:p>
        </p:txBody>
      </p:sp>
      <p:pic>
        <p:nvPicPr>
          <p:cNvPr id="65538" name="Picture 3" descr="G:\Denim 2013 - Oak Ridge\Vortrag\DAT\Montage\PA210583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950" y="1922463"/>
            <a:ext cx="40243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 descr="G:\Denim 2013 - Oak Ridge\Vortrag\DAT\Montage\P9140483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213" y="1922463"/>
            <a:ext cx="392588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8"/>
          <p:cNvSpPr txBox="1">
            <a:spLocks noChangeArrowheads="1"/>
          </p:cNvSpPr>
          <p:nvPr/>
        </p:nvSpPr>
        <p:spPr bwMode="auto">
          <a:xfrm>
            <a:off x="195263" y="5157788"/>
            <a:ext cx="8509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Shielding roof elements outside of the crane area could easily be put in defined end position with the help of ball transfer units integrated in the shielding blocks.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G:\Denim 2013 - Oak Ridge\Vortrag\DAT\Montage\PA260586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25" y="1665288"/>
            <a:ext cx="5716588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184150" y="736600"/>
            <a:ext cx="357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New ANTARES II</a:t>
            </a:r>
          </a:p>
          <a:p>
            <a:r>
              <a:rPr lang="en-US" sz="1800" b="1"/>
              <a:t>Assembly – Positive Surprises </a:t>
            </a: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3068638" y="5956300"/>
            <a:ext cx="3808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….the last shielding element is in place!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L:\FRM-II\2013\2013_06_08_Roehre_Tomo\eval\3dPics\Roehre06.tif"/>
          <p:cNvPicPr>
            <a:picLocks noChangeAspect="1" noChangeArrowheads="1"/>
          </p:cNvPicPr>
          <p:nvPr/>
        </p:nvPicPr>
        <p:blipFill>
          <a:blip r:embed="rId2"/>
          <a:srcRect l="4364" r="5357"/>
          <a:stretch>
            <a:fillRect/>
          </a:stretch>
        </p:blipFill>
        <p:spPr bwMode="auto">
          <a:xfrm>
            <a:off x="935038" y="1412875"/>
            <a:ext cx="1728787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 descr="L:\FRM-II\2013\2013_06_07_Wecker_Tomo\eval\3dPics\Wecker08.tif"/>
          <p:cNvPicPr>
            <a:picLocks noChangeAspect="1" noChangeArrowheads="1"/>
          </p:cNvPicPr>
          <p:nvPr/>
        </p:nvPicPr>
        <p:blipFill>
          <a:blip r:embed="rId3"/>
          <a:srcRect l="19374" t="6770" r="23576"/>
          <a:stretch>
            <a:fillRect/>
          </a:stretch>
        </p:blipFill>
        <p:spPr bwMode="auto">
          <a:xfrm>
            <a:off x="3959225" y="1617663"/>
            <a:ext cx="45370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5" name="Titel 4"/>
          <p:cNvSpPr>
            <a:spLocks noGrp="1"/>
          </p:cNvSpPr>
          <p:nvPr>
            <p:ph type="title"/>
          </p:nvPr>
        </p:nvSpPr>
        <p:spPr bwMode="auto">
          <a:xfrm>
            <a:off x="179388" y="752475"/>
            <a:ext cx="3671887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smtClean="0">
                <a:ea typeface="ＭＳ Ｐゴシック" pitchFamily="34" charset="-128"/>
              </a:rPr>
              <a:t>New ANTARES II</a:t>
            </a:r>
            <a:br>
              <a:rPr lang="en-US" sz="1800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First images</a:t>
            </a:r>
            <a:endParaRPr lang="de-DE" sz="16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feld 1"/>
          <p:cNvSpPr txBox="1">
            <a:spLocks noChangeArrowheads="1"/>
          </p:cNvSpPr>
          <p:nvPr/>
        </p:nvSpPr>
        <p:spPr bwMode="auto">
          <a:xfrm>
            <a:off x="168275" y="736600"/>
            <a:ext cx="4103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/>
              <a:t>Lessons Learned</a:t>
            </a:r>
          </a:p>
        </p:txBody>
      </p:sp>
      <p:sp>
        <p:nvSpPr>
          <p:cNvPr id="68610" name="Textfeld 6"/>
          <p:cNvSpPr txBox="1">
            <a:spLocks noChangeArrowheads="1"/>
          </p:cNvSpPr>
          <p:nvPr/>
        </p:nvSpPr>
        <p:spPr bwMode="auto">
          <a:xfrm>
            <a:off x="198438" y="3644900"/>
            <a:ext cx="410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/>
              <a:t>Outlook</a:t>
            </a:r>
          </a:p>
        </p:txBody>
      </p:sp>
      <p:sp>
        <p:nvSpPr>
          <p:cNvPr id="68611" name="Textfeld 1"/>
          <p:cNvSpPr txBox="1">
            <a:spLocks noChangeArrowheads="1"/>
          </p:cNvSpPr>
          <p:nvPr/>
        </p:nvSpPr>
        <p:spPr bwMode="auto">
          <a:xfrm>
            <a:off x="184150" y="1565275"/>
            <a:ext cx="8167688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Aft>
                <a:spcPct val="40000"/>
              </a:spcAft>
              <a:buFont typeface="Arial" charset="0"/>
              <a:buChar char="•"/>
            </a:pPr>
            <a:r>
              <a:rPr lang="de-DE" altLang="de-DE" sz="1600"/>
              <a:t>The disassembly and disposal of a facility can be more expensive and complicated than building the facility </a:t>
            </a:r>
          </a:p>
          <a:p>
            <a:pPr marL="177800" indent="-177800" eaLnBrk="0" hangingPunct="0">
              <a:spcAft>
                <a:spcPct val="40000"/>
              </a:spcAft>
              <a:buFont typeface="Arial" charset="0"/>
              <a:buChar char="•"/>
            </a:pPr>
            <a:r>
              <a:rPr lang="de-DE" altLang="de-DE" sz="1600"/>
              <a:t>The choice of proper materials for components working in Neutron beams is crucial</a:t>
            </a:r>
          </a:p>
          <a:p>
            <a:pPr marL="177800" indent="-177800" eaLnBrk="0" hangingPunct="0">
              <a:spcAft>
                <a:spcPct val="40000"/>
              </a:spcAft>
              <a:buFont typeface="Arial" charset="0"/>
              <a:buChar char="•"/>
            </a:pPr>
            <a:r>
              <a:rPr lang="de-DE" altLang="de-DE" sz="1600"/>
              <a:t>For such a project, a team of trusted, highly experienced and committed members is necessary </a:t>
            </a:r>
          </a:p>
          <a:p>
            <a:pPr marL="177800" indent="-177800" eaLnBrk="0" hangingPunct="0">
              <a:spcAft>
                <a:spcPct val="40000"/>
              </a:spcAft>
              <a:buFont typeface="Arial" charset="0"/>
              <a:buChar char="•"/>
            </a:pPr>
            <a:endParaRPr lang="de-DE" altLang="de-DE" sz="1600"/>
          </a:p>
        </p:txBody>
      </p:sp>
      <p:sp>
        <p:nvSpPr>
          <p:cNvPr id="68612" name="Textfeld 1"/>
          <p:cNvSpPr txBox="1">
            <a:spLocks noChangeArrowheads="1"/>
          </p:cNvSpPr>
          <p:nvPr/>
        </p:nvSpPr>
        <p:spPr bwMode="auto">
          <a:xfrm>
            <a:off x="193675" y="4295775"/>
            <a:ext cx="86629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The objective is to provide flexible Neutron imaging options to answer the various questions concerning scientific and industrial applications coming from an increasing number of researchers worldwide.  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de-DE" altLang="de-DE" sz="1600"/>
          </a:p>
          <a:p>
            <a:pPr marL="177800" indent="-177800" eaLnBrk="0" hangingPunct="0">
              <a:buFont typeface="Arial" charset="0"/>
              <a:buChar char="•"/>
            </a:pPr>
            <a:r>
              <a:rPr lang="de-DE" altLang="de-DE" sz="1600"/>
              <a:t>In close co-operation with the users and the experience gained through every project the instruments can be further developed. </a:t>
            </a:r>
          </a:p>
          <a:p>
            <a:pPr marL="177800" indent="-177800" eaLnBrk="0" hangingPunct="0">
              <a:buFont typeface="Arial" charset="0"/>
              <a:buChar char="•"/>
            </a:pPr>
            <a:endParaRPr lang="de-DE" alt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4"/>
          <p:cNvSpPr>
            <a:spLocks noGrp="1"/>
          </p:cNvSpPr>
          <p:nvPr>
            <p:ph type="title"/>
          </p:nvPr>
        </p:nvSpPr>
        <p:spPr bwMode="auto">
          <a:xfrm>
            <a:off x="179388" y="752475"/>
            <a:ext cx="7632700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smtClean="0">
                <a:ea typeface="ＭＳ Ｐゴシック" pitchFamily="34" charset="-128"/>
              </a:rPr>
              <a:t>Neutron Imaging Facilities at FRM II</a:t>
            </a:r>
            <a:br>
              <a:rPr lang="en-US" sz="1800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NECTAR - Radiography and Tomography Using Fission Neutrons</a:t>
            </a:r>
            <a:br>
              <a:rPr lang="en-US" sz="1800" smtClean="0">
                <a:ea typeface="ＭＳ Ｐゴシック" pitchFamily="34" charset="-128"/>
              </a:rPr>
            </a:br>
            <a:endParaRPr lang="de-DE" sz="1800" smtClean="0">
              <a:ea typeface="ＭＳ Ｐゴシック" pitchFamily="34" charset="-128"/>
            </a:endParaRPr>
          </a:p>
        </p:txBody>
      </p:sp>
      <p:pic>
        <p:nvPicPr>
          <p:cNvPr id="15362" name="Picture 2" descr="E:\Konferenzen\Denim 2013 - Oak Ridge\Vortrag\DAT\Nectar\Photo NECTAR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475" y="1647825"/>
            <a:ext cx="269716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E:\Konferenzen\Denim 2013 - Oak Ridge\Vortrag\DAT\Nectar\Nectar-DS-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3" y="1717675"/>
            <a:ext cx="58991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4"/>
          <p:cNvSpPr>
            <a:spLocks noGrp="1"/>
          </p:cNvSpPr>
          <p:nvPr>
            <p:ph type="title"/>
          </p:nvPr>
        </p:nvSpPr>
        <p:spPr bwMode="auto">
          <a:xfrm>
            <a:off x="179388" y="752475"/>
            <a:ext cx="8677275" cy="7683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800" smtClean="0">
                <a:ea typeface="ＭＳ Ｐゴシック" pitchFamily="34" charset="-128"/>
              </a:rPr>
              <a:t>Neutron Imaging Facilities at FRM II</a:t>
            </a:r>
            <a:br>
              <a:rPr lang="en-US" sz="1800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ANTARES - Radiography and Tomography with Cold Neutron Spectrum</a:t>
            </a:r>
            <a:endParaRPr lang="de-DE" sz="1800" smtClean="0">
              <a:ea typeface="ＭＳ Ｐゴシック" pitchFamily="34" charset="-128"/>
            </a:endParaRPr>
          </a:p>
        </p:txBody>
      </p:sp>
      <p:pic>
        <p:nvPicPr>
          <p:cNvPr id="16386" name="Picture 3" descr="G:\Denim 2013 - Oak Ridge\Vortrag\DAT\IMG_0905-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763" y="1520825"/>
            <a:ext cx="583247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/>
          <p:cNvSpPr txBox="1">
            <a:spLocks noChangeArrowheads="1"/>
          </p:cNvSpPr>
          <p:nvPr/>
        </p:nvSpPr>
        <p:spPr bwMode="auto">
          <a:xfrm>
            <a:off x="179388" y="750888"/>
            <a:ext cx="709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altLang="en-US" sz="1800" b="1"/>
              <a:t>ANTARES </a:t>
            </a:r>
          </a:p>
          <a:p>
            <a:pPr eaLnBrk="0" hangingPunct="0"/>
            <a:r>
              <a:rPr lang="de-DE" altLang="en-US" sz="1800" b="1"/>
              <a:t>Situation - Experimental </a:t>
            </a:r>
            <a:r>
              <a:rPr lang="en-US" altLang="en-US" sz="1800" b="1"/>
              <a:t>H</a:t>
            </a:r>
            <a:r>
              <a:rPr lang="de-DE" altLang="en-US" sz="1800" b="1"/>
              <a:t>all at FRM II until 2010</a:t>
            </a:r>
            <a:endParaRPr lang="en-GB" altLang="en-US" sz="1800" b="1"/>
          </a:p>
        </p:txBody>
      </p:sp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1514475" y="1484313"/>
            <a:ext cx="6819900" cy="4841875"/>
            <a:chOff x="954" y="799"/>
            <a:chExt cx="4296" cy="3050"/>
          </a:xfrm>
        </p:grpSpPr>
        <p:pic>
          <p:nvPicPr>
            <p:cNvPr id="17411" name="Picture 4" descr="H:\ecalzada\Projekte\Antares-II\Variantenuntersuchung\AIIV4\acad\vortrag pixel\Votrag-Kobe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4" y="799"/>
              <a:ext cx="4081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412" name="Group 11"/>
            <p:cNvGrpSpPr>
              <a:grpSpLocks/>
            </p:cNvGrpSpPr>
            <p:nvPr/>
          </p:nvGrpSpPr>
          <p:grpSpPr bwMode="auto">
            <a:xfrm>
              <a:off x="2597" y="1900"/>
              <a:ext cx="2653" cy="1305"/>
              <a:chOff x="2597" y="1900"/>
              <a:chExt cx="2653" cy="1305"/>
            </a:xfrm>
          </p:grpSpPr>
          <p:sp>
            <p:nvSpPr>
              <p:cNvPr id="17413" name="Text Box 7"/>
              <p:cNvSpPr txBox="1">
                <a:spLocks noChangeArrowheads="1"/>
              </p:cNvSpPr>
              <p:nvPr/>
            </p:nvSpPr>
            <p:spPr bwMode="auto">
              <a:xfrm>
                <a:off x="4247" y="2296"/>
                <a:ext cx="991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de-DE" altLang="en-US" sz="1400"/>
                  <a:t>Neutron beam 4b</a:t>
                </a:r>
                <a:endParaRPr lang="en-GB" altLang="en-US" sz="1400"/>
              </a:p>
            </p:txBody>
          </p:sp>
          <p:sp>
            <p:nvSpPr>
              <p:cNvPr id="17414" name="Text Box 8"/>
              <p:cNvSpPr txBox="1">
                <a:spLocks noChangeArrowheads="1"/>
              </p:cNvSpPr>
              <p:nvPr/>
            </p:nvSpPr>
            <p:spPr bwMode="auto">
              <a:xfrm>
                <a:off x="4259" y="1900"/>
                <a:ext cx="991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de-DE" altLang="en-US" sz="1400"/>
                  <a:t>Neutron beam 4a</a:t>
                </a:r>
                <a:endParaRPr lang="en-GB" altLang="en-US" sz="1400"/>
              </a:p>
            </p:txBody>
          </p:sp>
          <p:sp>
            <p:nvSpPr>
              <p:cNvPr id="17415" name="Line 9"/>
              <p:cNvSpPr>
                <a:spLocks noChangeShapeType="1"/>
              </p:cNvSpPr>
              <p:nvPr/>
            </p:nvSpPr>
            <p:spPr bwMode="auto">
              <a:xfrm flipH="1">
                <a:off x="3825" y="1996"/>
                <a:ext cx="498" cy="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16" name="Line 10"/>
              <p:cNvSpPr>
                <a:spLocks noChangeShapeType="1"/>
              </p:cNvSpPr>
              <p:nvPr/>
            </p:nvSpPr>
            <p:spPr bwMode="auto">
              <a:xfrm flipH="1">
                <a:off x="3906" y="2392"/>
                <a:ext cx="393" cy="2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17" name="Text Box 11"/>
              <p:cNvSpPr txBox="1">
                <a:spLocks noChangeArrowheads="1"/>
              </p:cNvSpPr>
              <p:nvPr/>
            </p:nvSpPr>
            <p:spPr bwMode="auto">
              <a:xfrm>
                <a:off x="2597" y="2722"/>
                <a:ext cx="991" cy="3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de-DE" altLang="en-US" sz="1400"/>
                  <a:t>ANTARES shielding </a:t>
                </a:r>
                <a:endParaRPr lang="en-GB" altLang="en-US" sz="1400"/>
              </a:p>
            </p:txBody>
          </p:sp>
          <p:sp>
            <p:nvSpPr>
              <p:cNvPr id="17418" name="Line 12"/>
              <p:cNvSpPr>
                <a:spLocks noChangeShapeType="1"/>
              </p:cNvSpPr>
              <p:nvPr/>
            </p:nvSpPr>
            <p:spPr bwMode="auto">
              <a:xfrm>
                <a:off x="3540" y="2857"/>
                <a:ext cx="678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419" name="Line 13"/>
              <p:cNvSpPr>
                <a:spLocks noChangeShapeType="1"/>
              </p:cNvSpPr>
              <p:nvPr/>
            </p:nvSpPr>
            <p:spPr bwMode="auto">
              <a:xfrm flipV="1">
                <a:off x="3540" y="2755"/>
                <a:ext cx="408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Votrag-Kobe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2063"/>
            <a:ext cx="7373938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6902450" y="433705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/>
              <a:t>East hall</a:t>
            </a:r>
            <a:endParaRPr lang="en-GB" altLang="en-US"/>
          </a:p>
        </p:txBody>
      </p:sp>
      <p:sp>
        <p:nvSpPr>
          <p:cNvPr id="18435" name="Line 11"/>
          <p:cNvSpPr>
            <a:spLocks noChangeShapeType="1"/>
          </p:cNvSpPr>
          <p:nvPr/>
        </p:nvSpPr>
        <p:spPr bwMode="auto">
          <a:xfrm flipV="1">
            <a:off x="6496050" y="4681538"/>
            <a:ext cx="487363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4897438" y="1089025"/>
            <a:ext cx="4211637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500">
                <a:cs typeface="Times New Roman" pitchFamily="18" charset="0"/>
              </a:rPr>
              <a:t>In May 2006, the</a:t>
            </a:r>
            <a:r>
              <a:rPr lang="de-DE" altLang="en-US" sz="1500">
                <a:cs typeface="Times New Roman" pitchFamily="18" charset="0"/>
              </a:rPr>
              <a:t> </a:t>
            </a:r>
            <a:r>
              <a:rPr lang="en-GB" altLang="en-US" sz="1500">
                <a:cs typeface="Times New Roman" pitchFamily="18" charset="0"/>
              </a:rPr>
              <a:t>reactor FRJ-2 at the Jülich Research Center was permanently shut down. </a:t>
            </a:r>
            <a:endParaRPr lang="en-US" altLang="en-US" sz="1500"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1500">
                <a:cs typeface="Times New Roman" pitchFamily="18" charset="0"/>
              </a:rPr>
              <a:t>Eight</a:t>
            </a:r>
            <a:r>
              <a:rPr lang="en-GB" altLang="en-US" sz="1500">
                <a:cs typeface="Times New Roman" pitchFamily="18" charset="0"/>
              </a:rPr>
              <a:t> instruments are being transferred to FRM II in Munich to a newly built experimental hall at the east side of FRM II. 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500">
                <a:cs typeface="Times New Roman" pitchFamily="18" charset="0"/>
              </a:rPr>
              <a:t>The </a:t>
            </a:r>
            <a:r>
              <a:rPr lang="en-US" altLang="en-US" sz="1500">
                <a:cs typeface="Times New Roman" pitchFamily="18" charset="0"/>
              </a:rPr>
              <a:t>N</a:t>
            </a:r>
            <a:r>
              <a:rPr lang="en-GB" altLang="en-US" sz="1500">
                <a:cs typeface="Times New Roman" pitchFamily="18" charset="0"/>
              </a:rPr>
              <a:t>eutron beam SR4b hosting ANTARES was the only beam with cold-spectrum </a:t>
            </a:r>
            <a:r>
              <a:rPr lang="en-US" altLang="en-US" sz="1500">
                <a:cs typeface="Times New Roman" pitchFamily="18" charset="0"/>
              </a:rPr>
              <a:t>Neutrons </a:t>
            </a:r>
            <a:r>
              <a:rPr lang="en-GB" altLang="en-US" sz="1500">
                <a:cs typeface="Times New Roman" pitchFamily="18" charset="0"/>
              </a:rPr>
              <a:t>that </a:t>
            </a:r>
            <a:r>
              <a:rPr lang="en-US" altLang="en-US" sz="1500">
                <a:cs typeface="Times New Roman" pitchFamily="18" charset="0"/>
              </a:rPr>
              <a:t>could</a:t>
            </a:r>
            <a:r>
              <a:rPr lang="en-GB" altLang="en-US" sz="1500">
                <a:cs typeface="Times New Roman" pitchFamily="18" charset="0"/>
              </a:rPr>
              <a:t> be extended from the experimental hall to the new east hall. 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500">
                <a:cs typeface="Times New Roman" pitchFamily="18" charset="0"/>
              </a:rPr>
              <a:t>ANTARES had to move to the second channel (SR4a). 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84150" y="736600"/>
            <a:ext cx="238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ANTARES</a:t>
            </a:r>
          </a:p>
          <a:p>
            <a:r>
              <a:rPr lang="en-US" sz="1800" b="1"/>
              <a:t>Why a New Facility?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D">
  <a:themeElements>
    <a:clrScheme name="Leere Präsentation 1">
      <a:dk1>
        <a:srgbClr val="000000"/>
      </a:dk1>
      <a:lt1>
        <a:srgbClr val="FFFFFF"/>
      </a:lt1>
      <a:dk2>
        <a:srgbClr val="005293"/>
      </a:dk2>
      <a:lt2>
        <a:srgbClr val="0065BD"/>
      </a:lt2>
      <a:accent1>
        <a:srgbClr val="A2AD00"/>
      </a:accent1>
      <a:accent2>
        <a:srgbClr val="E37222"/>
      </a:accent2>
      <a:accent3>
        <a:srgbClr val="FFFFFF"/>
      </a:accent3>
      <a:accent4>
        <a:srgbClr val="000000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5293"/>
        </a:dk2>
        <a:lt2>
          <a:srgbClr val="0065BD"/>
        </a:lt2>
        <a:accent1>
          <a:srgbClr val="A2AD00"/>
        </a:accent1>
        <a:accent2>
          <a:srgbClr val="E37222"/>
        </a:accent2>
        <a:accent3>
          <a:srgbClr val="FFFFFF"/>
        </a:accent3>
        <a:accent4>
          <a:srgbClr val="000000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1415</Words>
  <Application>Microsoft Office PowerPoint</Application>
  <PresentationFormat>On-screen Show (4:3)</PresentationFormat>
  <Paragraphs>271</Paragraphs>
  <Slides>57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ＭＳ Ｐゴシック</vt:lpstr>
      <vt:lpstr>Times New Roman</vt:lpstr>
      <vt:lpstr>Times</vt:lpstr>
      <vt:lpstr>Wingdings</vt:lpstr>
      <vt:lpstr>Vorlage D</vt:lpstr>
      <vt:lpstr>Vorlage D</vt:lpstr>
      <vt:lpstr>Vorlage D</vt:lpstr>
      <vt:lpstr>Vorlage D</vt:lpstr>
      <vt:lpstr>Vorlage D</vt:lpstr>
      <vt:lpstr>Vorlage D</vt:lpstr>
      <vt:lpstr>Graph</vt:lpstr>
      <vt:lpstr>Slide 1</vt:lpstr>
      <vt:lpstr>Slide 2</vt:lpstr>
      <vt:lpstr>Slide 3</vt:lpstr>
      <vt:lpstr>Slide 4</vt:lpstr>
      <vt:lpstr>Neutron Imaging Facilities at FRM II PGAA - Cold Neutron Beam with Eliptical N-Guide Option</vt:lpstr>
      <vt:lpstr>Neutron Imaging Facilities at FRM II NECTAR - Radiography and Tomography Using Fission Neutrons </vt:lpstr>
      <vt:lpstr>Neutron Imaging Facilities at FRM II ANTARES - Radiography and Tomography with Cold Neutron Spectrum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New ANTARES II  Collimator Concept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New ANTARES II First images</vt:lpstr>
      <vt:lpstr>Slide 57</vt:lpstr>
    </vt:vector>
  </TitlesOfParts>
  <Company>--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--</dc:creator>
  <cp:lastModifiedBy>Anke B. Calzada</cp:lastModifiedBy>
  <cp:revision>265</cp:revision>
  <dcterms:created xsi:type="dcterms:W3CDTF">2012-04-16T07:26:40Z</dcterms:created>
  <dcterms:modified xsi:type="dcterms:W3CDTF">2013-10-06T16:31:57Z</dcterms:modified>
</cp:coreProperties>
</file>